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554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AA76-5B4B-4E0E-AD23-1243439DC5B4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D36E-5FA3-4115-97F0-7B4229BF6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com/url?sa=i&amp;rct=j&amp;q=&amp;esrc=s&amp;frm=1&amp;source=images&amp;cd=&amp;cad=rja&amp;uact=8&amp;ved=0CAcQjRw&amp;url=http://www.sciencedaily.com/releases/2010/02/100209152235.htm&amp;ei=nohKVP_EJcfHgwTImYEQ&amp;bvm=bv.77880786,d.eXY&amp;psig=AFQjCNG1ktkg0ozOyfoVvIgXziJFTZsLSw&amp;ust=1414257086613841" TargetMode="External"/><Relationship Id="rId7" Type="http://schemas.openxmlformats.org/officeDocument/2006/relationships/hyperlink" Target="http://www.google.com/url?sa=i&amp;rct=j&amp;q=&amp;esrc=s&amp;frm=1&amp;source=images&amp;cd=&amp;cad=rja&amp;uact=8&amp;ved=0CAcQjRw&amp;url=http://www.wallconvert.com/wallpapers/animals/peacock-tail-17125.html&amp;ei=24hKVJDGCY7LgwSusoKYCQ&amp;bvm=bv.77880786,d.eXY&amp;psig=AFQjCNEAqSnP_DSVBNTcu92ICm3hPntbTA&amp;ust=141425720277926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GPGknpq3e0" TargetMode="External"/><Relationship Id="rId5" Type="http://schemas.openxmlformats.org/officeDocument/2006/relationships/hyperlink" Target="http://www.google.com/url?sa=i&amp;rct=j&amp;q=&amp;esrc=s&amp;frm=1&amp;source=images&amp;cd=&amp;cad=rja&amp;uact=8&amp;ved=0CAcQjRw&amp;url=http://bioexpedition.com/peacock/&amp;ei=w4hKVPvxEtXEggTE54DoDQ&amp;bvm=bv.77880786,d.eXY&amp;psig=AFQjCNEAqSnP_DSVBNTcu92ICm3hPntbTA&amp;ust=1414257202779269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0jFGNQScRN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Who was Charles Darwin?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natural Selection?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Adaptation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time, those traits that improve survival and reproduction will become more common</a:t>
            </a:r>
          </a:p>
          <a:p>
            <a:pPr lvl="1"/>
            <a:r>
              <a:rPr lang="en-US" dirty="0" smtClean="0"/>
              <a:t>Most Fit: strongest, fastest, smartest, most camouflaged, most able to attract the ladies…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Fitness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encrypted-tbn0.gstatic.com/images?q=tbn:ANd9GcQgj1ot1HHCI42W1wJunFVGCKQVFbeBEVsY2r9X1qXzpFGFqfq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67" y="4410082"/>
            <a:ext cx="2743200" cy="1825476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SGL6xZ_DzeGx06hLuPumDjT697Ydj4lFIlbbz8rzy2HNZq-nh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6962" y="4522841"/>
            <a:ext cx="2514600" cy="1712717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TEhUUExQWFRUXGRkZGRgYGB0eHxoaGhsfHRweHh0jHCggHBwoHiAbITIhJSksLi4uHyAzODMuNygtLisBCgoKDg0OGxAQGzQkICQsNCw0LDAsLywsLDQvLCwsLywsLCwsLCwsLC8sLCw0LDQ0NCwsLCwsLCwsLCwsLCwsLP/AABEIALcBEwMBIgACEQEDEQH/xAAbAAADAAMBAQAAAAAAAAAAAAADBAUAAgYBB//EADoQAQACAQMDAwMCBAQFBAMBAAECESEDEjEABEEFIlETYXEygQZCkaEjUrHBFGLR4fAVQ3LxFjOSJP/EABoBAAMBAQEBAAAAAAAAAAAAAAECAwAEBQb/xAAwEQACAgEDAQYFBAMBAQAAAAAAAQIRIQMSMUETIlFhcfAEMoGRoQWx0eFSwfFiFP/aAAwDAQACEQMRAD8A4X1DstPShFhc0wsueDJ8f/XVLt+w046MNWcElKN7pBVX7a85Lf2OmU3aepp9xFFk7SNUBh4MN5vPHQtPU2kNH3OgMYhPaXuuXGH9V88f06hF7lTRwOVrzFe/jGRGZKO4atv3RzSDw3XPN9Id9rEoacP1bV5KPmviNWvxl6vT7OOjKUtWM9Zn7a5IxvLXEl8ZsovrPWo6eleh9JY+3cgEuP0x+eT5r7cdFtpXFWaDSI53MgIaMdTenujZSecHj8/b7dUO9kRxKvqbYpGsAXTlyq1xjn8eafpZoQlPTlbN5f8AK5qPzjbjm/zfRfRiEyW/ec3HYhz+ol+k/fBn9jJWCbV46C/p+hDXiz1KjODXtS5UYzxRzycOem/U9YYy2S2tMW8FfOGlb/8AL6k933GnHU2wjJJGJKKP2K/f8V1R9G9Pqcfq3JsNreTzjnxT/wCUm2o0NbjUrC+lS2aez9Ud2Z8Vusq/Bl/v9zqo0EDUnFhJbmamTkIkR4+2Uv8ApN9R7vS098dA+pON2SvaI0vwhzz+3PUjvu537Xcmmv6a3WRLbxk5c/1x1OWk27Kace11U5vnke9U9MkasYv/AOqZ7pDW4i4C7+3HjznpTuEjUtPTZw/mEsCvErcV5/HPRe672Orie76cR2ywStyZ5s/L9umPT+8NPSc7q9vzuJBmg+E/NP46dptEpNL5fseej/4kz2x2kNqSujJVR8y4zx/TDXbdvCEExal5tj7syrgMHL+fjpfQ9T0/dDTil8sWjzj5o+OMceJI992n+JKam2htpQLsbvlqvtjk6RxfCdBa3R8zpu91O3IQqokWNBFuI4PFZK5/+53cxjGCakWZJkRj7QY/MVirL+rRi+tOxjp6umbpVKy15q0qtvFefCfD0hr97p/VYSH2zQGyVjW585a8ft460YKmvDJKminrxiJDThFjKKxjKFgz+JfCLV5MeetPUPqaq6U9ORiOYtkcFtfzV9qcV1vpEGI7JWKjlSMRrFbnNmMX55qs6GnrbHUwFXI/mjztPjg5v+x0ktseen1GSk8kT1LT09WMdP6kAi7x2EcNG0TnDuoPt0H1Lt9PSIw2LIsJXZjPy/zSXbV/Hjq/6h9CTGWnoOmxlKO1SW7j3e1ayVn5V6m9524RJVSjKUlFZVaRauuI8ll5LrrJ7Xt4HXy4dkH1bUl9OO6rEKHwn2MR6Y7Tub0w2ynKxkvFRBY4OfNvgHNdNz7DUI2RGMqZK21E+eK+348HS0vTJxXYn6hDNjTf+lc/HV7jJJMyknGn0NnTm+7RdpXul+lpusmX+nFt9D1pMr1ZtTi+6690rw/fIXz/ANTx7zR3UxLlSJ7Ua/UVir4G+X56c0fTPqbpH+JHbKmGGVZ2yaAVxy/3OllNJc0T5xRE1/Sl05a0pRhFpikZu7Hn22X88fNdLaHbbY79RtOI3yfn/wA566rvILpaZE2aQXJsibqtG+QcUCm39+ov0/qyiQBt43fGRLtvPFfPz1eGfUZTfDf9Er68YO/Ax8LzjBX9P79Vf/UJ60fpakTYVKLE948n5M1X+j1mn2EJX75NXZYecl1wc5/t1qa0oajEhCEYyrhVxzdqft0awXbhmuQ3ckmEm2pLf7CePvmuga3bwjujLKjtSqSzJRYnP79OepEY1tmSjPbUvgv45FtwlWCebQ7iJAIkoqvtA+cP4LyW/HWaAm6pCur2kYyJCfmpFj9k/bPTJrST3XKIO2LLHPNGP3rydWNaG6Mpl6hHcPtDdKONx/kET2/nqV2vbxqLvjGcRuMsKt2c3dKf046xrWUx306bKEgy0lVZfFmMIVn7HUvtu4lGTct3KWIUX+o8Yx1R7bWh9OUWWz2/fn/UH+326V05RlvjKjFG0xnnLl/L1lFLgSMqsyfqEBr6ZL7spZ/7fH2rr3oL22mYpfuRv/Q6862fAbaaaPrMIu4gefbXHLdr88uf9OqUe/8AqVshTNuSlUcWfLRlxx1zE9Rz8eXz+Out7XvIMNOSxCEGiTdbQHxyrj4o6nK8UBwUTJ+oa2npESBPZFSRiiTjBW6onn7dKdx6hZudSe6dbmX7Bxx/v1O731aUobXztu84PAuT4xXHSTHdVTt5r/zz06wNHTfU6vW0dOF1JY6kTeXZchrxcsXQihfxfUI7+MSQGLfhZLhRTHx0KM57dhdRyfK5zzjn+nQpRC93ulz9184rFZ61mjpU3eRr0qM5Si1Z4Kvcp5/1emvUvUJEttzGgPc2P2egw9b20ER/SRXDxTG/zwfb79e9p2y3ORhQCKKyy5i44pvwdSb2vc/QVx72eEB0ZTzQyC723Kvl+Dj8cdNenTjKbIim39Ijl4a5+/4vo/a9tOOYsYxf1RkuKbyYc/Zrj8jcu7jqqQJRNwEl/VJ8vyWCfY/FG6uxWreAUuyipHNxLKkSHzdWefjzu/d19N0j+aUdWQu7mKcJW1AC21PGXrNH0qUWNzYgWRqsXzbe/wDU5/B9urHaac2T7pb5VGrxVmTG0o804fPUpai6G20K+ldpp6GjNlp6WrqKEIqEfcYdyYyrXwY6R9R0xnM0ywdw3Vfb3cHPPgrzbV770qWnqW6kNRH3bEWNrW6IGa843fbzO1OzRjK/fnD+cpnLVnyNN46nfVlqaZv2ukkTfVyArdFzlDF1i/y5xz1W7Cehpxo7fT1d6upPUqyK4IlX/MvjLJzfQNEjJjGZGMUiWD4lTV5xjFcJx5Y19bSlulDSlpkXaWiapxuKVMnHw8fAjdt1aXK9cCSxi6ZG7vTgp9MNsJY3NEpbohKVZWlTDzbydPdtowng/wAPUyN4cbalXmJLPwouN23qdo41WKxd2Rv4c5vzxjPu+3TH04jEMedvNF1d+XjGTjFcmmlSYzXQpa3b9sCaM5s9NIzZiCJtdrQc4o+3F5R7wscxWUb5jVDg/wArP3X+OPLJ59MZwqWtD6u3f9GLSkX3JnA5rHk6Q1oSBu/buSV/I8F1QNOMryVlX/548zK2s19CvLtNKXby+lpantiXqm3bKqZFDfzmsN5vqPOnCA/zSlgI+c81nis/hOm+19SnpyF1JEdPdGWkZjOySqVY3Tf2r8ze57gA1IygzNxe44A/lTalLeTGRvHRxFrzX2ZN95cZJnd+kyX6kpNZ92ZeHccYz9vP3Do3a630mcf8wXTzwWlOMV+b8GLvpPaQ1NKP1JRjUmQybIm0lualkA25P5jovdfw9HSnHU09aOrGcPZJKAssxK6sHnm+qWmsmqllnO6mv7zUYylpsUYMhH7h55Gn58c9QtDvTT1LibSwqsp19A9I7XTZkYgRpdtxpABUM3WXzbznrkO89JZ6+5gkJSA9rEkll5sDFpnz89dCknwJBJWpBNTu9N+nPfKOo81G8AW/en4z834N2/Zw0fqwmxkx1qZnwwf7WH9TpjV9Bo3K0ZJYGQgVj8rf28X0v3c40pFnKZ8fp2tOApxWWg8cHS24pLnIVs+WLwId5pQkO3G6Kkcbin4qo/p+eMdTdHURziV+fFfH/nx1b7ftNOEfq7yXA/TUY5PE4e7z588mXqL3dRnEsoyr/wA0bP3/AEnVEdem01Sv6ljttTUlujFZGJJzR8V8WvH4+Ogd1rzFOJc0OAcuT/Z6zsPUHTqZF4r3FY3WJ+5/foHe91LUkzlaSjgc14/OH56NYwJGD3N9BjtvUmaqR4a8U17vHCl/1Ol+8n9K5YJ8FZxx/wCfufhGciKblN3k/v8As/frfU1YLY27JclU7X4X4OtkKjtYtq9xaql/lP7bWuvOlyR5LfmnrzolKRQ9LI5szhMX58N4x096lowIHH/K7UZDeH97/p1O7YMKXW2/GHx/36td93enqaZGt7IWKS4k4Svycj0iISeSHNwZ/twfH26zsNB1JgYzX7fPP2etXtpVbdfa/wCn56pQ1IYlCCF8S+2D8qZ/r1i3McGdxpfSkXiLFtrzcgPPwP8AXpb1DUEjV4sZBy3im/J+em9X1KUo7GArdZwX9qz/AOZ6V7XsGUZSZmnxjN1fxgldSxZfQbSySi/ED2OlGcrV2w96eWksWvwX97cdO62v9LV93uWLt/VxIr22XeZNNVi82dOelaOlIYgGU3UK8P2tLfAXxXVbuvRrjH270aOY4fbXuMOafAbv8sekc0pZGdPkS9M1N0IQaSVbbnKKXw2Qdy3V/wCnXT9hI7fRkaZpspHtnOpcHCf7Hy4w9c32OgEYztGW2FBuIyqJdUnFbTN7m8O46ns3TBnOH1JbWUIvt3IYrNfa+OoajbarxJpJA+51X9R4N1RotwYp9vP/AE89DmzP0KiXdVWPNpWTkKuXNdZH1IlGIxjFcyhFZEXnmrY5tK+Q690RhzUisDuV++3Ap/muz9+llB201WX6Ggk4qmMdt2umxlqamqw0wlLUY0vty8Dw5w3/AFzp6m6Uoac4Jtn+qSbZVmlH3Rkf26Xe4axtLrEKDzyLd3Km/wDLaGLDPulsq2rj974zSCGazj+ieVm7v6VX8jadwe2sBOyqcyBJzHEUxIxTEuuC275avpnU7HSh7TWJaxG56VtxJYEftZf9epcJy04mXdG6j54uI8tV9v5Qpro+rqSSWSsjKJlP65OP9+emUVb9MV4+fkHUUruKF49rsnu22MsNjx/Nl4MGfu4v3bS72Ht9tJZFqNe7y/3+bvPJ0bttR3xJxdtL+1A8+Pb/ALV03352/uDR27Q/xN5/isuSuSlw/Z6Zrd9Ff+jSlGMs9RGE5YqJuI7N3t3JtL2vnF+fn9xasyZLe0SEVtMP2+1V+Xgcl7K2OUZDhYt3ftpum9sWs8fgM7o2lQs3WD4LQJNpuGgSuL5roSV1njA0dKMb24Cdh6XpamyOrrx0yWIDzqLWCy6/T/Y+b17rspRiQmKRKPconmjgVxfmnHSujr6kGmUdRMlVLJirzbZeOK++WL1GpMZJxdIoWpksx8eTDgUPouvX+ifebprBV9OjpmkDrQ0YYvU1EDPBV1Sg08U38daeo9s6cmM5bsoPhP1eKr8H3+71OnJiI2xf8xheUfn4t8eb6J3vqLiUfekqbjVZBOVr7B8eR6MlUUs8/TyrzElBuTtL16+g56URlIIRdIjftL4c7bjGIZxX6mjPVv1CXcR09syOyTHYbSzb4xzf/nnrn+07iU0QIv6aBwWjm2mkx+Phes7X1CGmfRiqDJpuQM6wW4KHz5fnrYUHfLrp989BXGV8dPdo19Q7iY7TUNm2pxEvHmT+qMLqPgNv9Zep2WrODCIrERfdWTdFP5WNO1vigvp/R1ITAk2ky9wDVJ4MF8HgbzhLPo5KJLdUcAs1qzO69uTH44+enjqVgg045rg53U9Ph2+nG90kf045KomZLld1nmvjofc6kdKWihpsb32huZA3uu2QKPGTJfPRv4j7TWO43iShq+/SnGq2hzdfprhq+PPUf1XttSOrpTYiCEYklAeQyhymHFHXRFxasrcniTLHb6f1vqbh2zcW0e6QWFXUfHxQZ6ha3o2rpxZYYDNv/NH5+7i6L6L/AMZu1tOUYpEQQd2fLW2qbP2uk8Oa3fkJB7psjfEuyJNUwyqx/wAuOtaXAVOcMIn6PbaJpgXNnG57wrTg+TLT5r8fvH0u3hDcfrLTcJchsOWi8c+K+eum7fR/4clKekTsxGoy/b9ov3oDHnqd3vZxjOMImNsWafptBx98nnodR4TbtnNR7mMfawi15XPXnV49Lg8xlfmq696amU7eJF0tLg58fh8fnp57eJAAlcTz/fP5eOpkNWpCfJX9em+61pSGXF+DHHUqDJNtFLtmEwLzmo/6Pj7/AIz0D13SnDaNmnIGDyUVf7n9cnz0p6bo7nmqpv8Ar/fqqktSZBY7dTaUsQEoJW5Hbu4z489FvbyZ4ngnHdkqajZZfj7fv/t1U9K7mW5YgyiBtGrZPxVSDHt4/HlM9FnCbQUWouav/wA8FD1U7XtIjubtlGMtymwvCFUj5HiUazXSykLLa+DpPT/Rz2yI6cV4nC5Rq/HiMwk/njpr1LV04znpQ+pKtuZRjslYrtqlxyt/bPUntO7GRJjtnW4GcoqCo2/+3YNV7a45pntIRnqbdWDVPuk23l3eSvFrXNc11y8t7lePsxGnFUj3uO0bhKJW44aapsoVqRmuOecV0TV71I1KwWgsMn3XGC8Pkt6e9R1iTI04acdJibWD7mfm80/yhhu+eo1yPbKIHJFK/wAl0tVTIt80PiujsuvvjP38x4SjNtLoO+iaOjv3TjYN8VXikc1f2q+fv5r+ob4acpaX033VEnu21zU6PGH4vCB0pslGLKJca2VIBbdt4sKfgrHI46V7RVef1CbqtCkzd2+KooV5HptqV48M+HkFwkpLOBvRmDiL8XS1b8H2LCLn4vbVU72MNIIQ0tWam5lJqMc0x5leI0/h8dT9PdqQDbvAjFVMLzLMjCuT5iOODSIS/UR3R2gRGnDgztebtSj7p06w1auuhScHJd3DM73Ui6ikgVYntXPi6p55rFX1t2ejLVEiSZXt91HFx44Uzh/s4A9zprUqq1I0cPk+zVfb+uPdTupQlGit0Wy+Fikopg3Wqv6c4vjoVUaM01DGWE7nsNbRYwkxcVhs9zza8VjHG3z0traoQxLmPzixpzfBSv4z4oWosIpEjHRge2Mc4le5+RtMfl8nRtGe79MdpX8u0uhGjcV4S/sZ46fbHJoZSclRudtPYRjuZe5cY2m1sf8ANQRP2L89baPb/WkEdoBQ3aVZkXaOCV/Zvjd176hqahtCO0okS8pnx+0qDBfi+lGc1lNYyNpCQ+WRbjjyHm+Oel6mnJ7W4DHfelT0XdKcUaYsMhfwqYxy/fNvW8O4kP8AMrEiFoXJ3HnbftviynoOl3F1DbUIHtjG8e237nP+p5wxKJt3RpLBaLZtOK+NPyf5kbx0y6pe0Ko7lcsGs1XLYJEXIGAFrGW910WX4ss41CtmpUUibWKEcN4MmEuKn3sKBodnOTS3JbQAzGlqQ/8AyyErsrz0bV0E1J7mX6TbF+VfaFJRXHH+vW5Q+5JpDPYa5pGp9PSJLtrT3UTrn3Av7cPD56c9V0tLP0tMjvP0+2hY00uHLIxfnx1C7tI6cSWpEniMqFCRHLnCN8Xlxim9+1nKMdNG1YxqruxwnjAlf2awkklSr69fQhLTlbzg0iy05G83JnGJMm85AaqXOOCsFdN6d3sH6UdTTdWLcV30Q+9fz8F5/wC/N9r20SMBCVxCTVNE91Vw+C7znOPd0PY9pDUKPp752QLiRa4rhcfB4emW2Mk6v7/fHgJqRwo3/fkA9WnDTQNtImlGSAxP0haFUin36gHfaepFXTYStFIkfNfyhFlcvzjy0tX1HsdTN2kGT9PHulFrHmxv+9dRdTtNu/6sffLbqMRZQKUzkX3RLPw54NpY5OdbZXQbU1IaTpxgDukFgXbUbz9sGKcj8dI+txSMdSPMZO4TCYDimqcFXhvrzve11I//AOhwjcpZsQLYvCcR3KcP26U0vUvqs4TluZSxJaRU3XRwy2v5Pu9O21W3j8jLSdqTG5evEdCeoyGUo7SCPxVnHhGrwYs6j9n3KkGLP6km6zk+f9HPJnrb6EfdYJHG5MYVr4+2ekod1cpTu2xu83h/256o3ZaCTVJDWp9SKkZNW1n5b686HD1XWQRarx/fr3rYB3/AmQgFVzf9j46NKB7b4krf2oP/AD89K6erUxecV5Lx+3VHtO4ZP09sEc/p8+MnB9zj/UPB2StcCuniFbVWVFcqOMcvVWOk6XvYu+uJXRJuTzzWOMcnGenOw9MrTn5fMafcNjED30+26Tdxw11r6fpx3RiboV7WPuIkcZ+4t0vyc5ScmpJ0SepeEUvTey30Mt/M0I6hta4LvNXxTyMZD1R1dLaEQWDYtZyUmaovNvGfnJuzHTmGjpxN0dpVUH82Dxi/zzXHRvWNQiuje+UYRkux8rRe7L5+3z8QTeo8L31F3JckyOjBuTFhUXzKIpLKVcjdIV5oK56JqSigzIbhzuiKtXfDdInwV80h9Xs5Ry3TZynwmKvnPHL8nQe41rjH20+Nyit3+oLaHC5+9dNRVLBvPdVsUOJS5zxV3W7Jbf3x0GE5SCOpCJMCUS73EHMiRe1BPdfzdXS92va/T0HWmsqT2Qj7rZA2XT7v1X9+ldQIyIyWHuHdFXdgr2rYBWSV4ow2Mk9t1gSMobtq5Dajq1ascTNMupBG90fxkoMlnPWel9joy1CWrHZUYtxlhJcOAK54o5qusNT2yZBLTr26n6trKokJfqkgeW0sq/09C7iEoATj7Ri3iVWYkeMmfa0DKvD1msFJJhu+7vcEglpWptZe5DGU9qVWP34voUtZjtCJ9TaS0qSO0bsUTbQyMc/v0rp9rPdyEruLuLmFBUroAfOcMWs9ef8ADu0rIJudqMJKF543Zi28jn5bam7SryF0lKK7ztj0dPU1YS/w63NYJFS8o21Zin5j8FB0NCRGphCpXEiS9pWfGZHts8IVmgLH11jHT0rnAg0xjVSxtIt/qpTH+5lTutZjsed3L+3uPvIR92arDhegunugaepJyaaG9XTJRtgxjLfHFZr38U2YcjgPgOlNDu3SkyEdMCz7bgrB7sJZ/wDI8lMdh2+rLSnv0lhKX6rXGY/fFVSCOMOHpKAR3bqi+5rdVEUirL5238WnxVl95UO2pqijq+ty1IbZajqVvd84hRKqMVYUh+es0IDDci1m2xlS0wqPuMVdyxRlHoPqi2FxhqRjpkjypW5Crc/p8f06L32jrunGU9NI7WLKi2VkiPFfyxHxg46z+Zt9ffBOKUFTf3EO40aucB2xD3VJD9IC8Al0vmwcPVnU9G1voGoVOKsmRj3Sc18h4qvz1N0e33yZ27torK6Gkq7tvJWc35610/Vp/wCIQh79UN1uNTaIBH5trJdFZ63jYNSU7qKGu17lixQHbVzBRaEdxbRUePBjpjvfW/qxIzlpy1Q2iR2CKptjdyaox5MXnpDESNEZSlKjjLZLLg21uceMZ3NLw7SRcZF3e2NxWYNlXWPL+SvsXhUjPTue6/oF7Xt4ru3m5lPa3VtXVZYlKtJV53ICZ0CEsT+zXiv1A4uojb5s5KOvdLTixl7SInvni1dpUb+f1K23V45V7yWz9UGN4DxHmiQtv+ao282hd6irOi9I7bSkR03UrUNLdGLubhE4Hi6Tl/Y6m6Gp9OcSVSdORIV/TIbHB8+PufjpPse/SoykkQ/q4pKeLpC/J56015G64tn81vF4aQqLXgw46zdZjafr/wApeRyLRlL5+hUl3X1p2yQOW7vy70q7lFxj728eHb73T9u2UK/msvKVnllK8qe2qs6Z7PsYa8m5bWUiXDh4iFBlznPx4rp3UlqaFw2GpONBvuAxVxuMxKv3eLOb6SMLpL84/JOUoad14gPVOzjLSWozhpobA3N2X7aFc4LLU5Hr5h6l6dLS1pEpRBWXtePKeS+cW1XjB19M/iDX0I6m/TUM/qlJIFOfscuUMP4OZ9Y7fQdPTkdvGMps3FCafG6cvAfLg48302nLoPoyuXrg459QZLm+HLS0eegyj7FCm4+T/m+/x0j3MAlIJWDQ5yC05pyZ6907pFo5LxkOrJHWoKPA9p6eP17fsP8A36zpTTlGssr+3H+nWdbIMhdOGb/czxjpvs9R09TePA1/t+f36W0Vv56a0+2luwVfF4x91ox9+llxk0pB9Dfram2W6dyFIm5tdoBZ5fk/Pz1mn6TMjGU7COBYpOCBVl1ONl4pw49z1J9L9N1dOUEG5LuONoYLWore7FtVZx123bRmaFKwle5mRv23YZOEE/axvPUZS6L/AII3h0QdPuZxuN04tvlk0SOGxpMv45ikO93dwS1JSpQQvjhoM1/1c9e99pktwfGaqqS+Uxwp4t8VibKEoMrp5IybV8pVUYto+XzXSKAEtyydP6zOMprcTTSG0Bu/PuvN2f6VfUSc8u3U2t/ppznz4vN19n7da6Grujtk5wC3zgzVmbxh8eVvz0ftHV1SEQt8qePvmxOT7PVDQj2VtvkoaJtUoGQGB2q8sfm/l/5hXwvPRZr7hQHmsZyN1L4x89b+pYXaWacmMru2RzzW7hPucPD0p2/cxd272yr+aNxVzyZi/emvk46Lg1LKGhKE3aCQls1NptG6qQvFeLDw+B+74pa/crAhqRkWtfpCAU1FlmUcKjfnJhF/Q9WGlqM9TSJMsZLcZ9q8hZwuK6U9Q1E2rLdOvdKUQ3l+QEr7/P46NYM9VqSjXJRlGOmOmylPTfdujI4zmMtonFMSuG6elNTu4wZVLKhRI2kHkbkrIK/+L9zOvY96kZxpYy5hd1IPajVKRNu0Fr5vBvTNbT0YTlshIkP05SHEvvEbEauOPt4vUNKVKxbU7e0dRpymeRw/pK3XYlnPxde0pPTaZBLUM5MbZeKoPd/L+m8PW0tU1XZuFoQOGXmhtrji8IU0PQNDUnGZHR05XeY1e6Te4lHyYR8J5rovAkdROO7gc/8AWZTajKQm+MYb3Z7s2hzim8546W0u497NSJWoDb/MSiGeLurcFPDSD0r0tYbajIYjeSznzwcc4aeOqfbGlCWqamk6qWR0vqEYvu2/qMYHgK+2cam2l9BKjpJsU9e7x3MvayqGxKkWxvyXyyzyW5z013HrU4jGTqFkbhJ3QgR/mjGs+ZOCwvPQ+50oavcRjG03bIjUqiU1/wDyfvX46D2mg63cS2jIJlxicg48lSlEP9HoJ4ddTSUZ1Jh+50DZp6e0LI6k23yY54MmXAsa/V0P0/tcstSVxM1bQW0VeVVpsaT7HQu49P15an09TSSUnbRtv3JxfNFh48ecH19aMdQgokYpFeNSRUd2HdXPC3hW+GWR5aijDcsgYXr+3FTKrbiBkC+H5wHLjNjvYwAIMqjW2Uo53Sr+T/KXStvD+njrb1aOlqGm6cSMiJ9RiyrdWXOdtkvv+9DL1+85I7yG3O1TdhS2/bEa9pZgeehQ0J7lgu9vGWo7tIjKigjEkESsQKpPKplPHLM14yJScjEGmLtjmN1Ep/2wc89C9H9VlGUHb79Ml9NBwyESOfumb5fk6NqaNv1dbUgP+UW2RXPOXyGYlWHPRfkJB6l95AYwjJlUbkjbeXm7awXt9uOL+eia/Zw0z6k0Vtw8vPK0fFZ/IvSU/UojWnxgWvavzTb4xnyVRjq5H1GctGcI7n6juR92ygHZdESs8/euhijTnJSSSwStHvxWEoEtNRzVB96zi+aqv69PesesOrMWbiXu3fb5rj5sOKrHU/T7La7ZIRvLJN3PxG5Lfhq89PHoDL3QbicyiWWBwXn8/PQcnxZN6cE7ZF1Neeq7C1m1dDV8WOF4jx/onXZ+ndlpamjLRkamnH6Tt14S8jg/NrIo+fL1B/4QgsRG7ZSxX8xktQvgDxea6v8AonY7tsBI6k7lGK1e3+XhCj+X7ZMYVKuFf3x54Bqbd0af9nzP1X+HNTRg6kv8Q3XNJRZX4Je7d7slh/XrntDtnU1GGlktqT7QifzSXESsq9fS/wCINIlHZOMoxsp20qXKW2Qf5YybwKng653T7En2epKGiGpyumypgfp+burr8Xl6rupWx9PWtZOY7nSlGSaTOcDiWyrxn5xd11nXZ+i/wlDV0YampicrsGHhQ5zxXWdZ62msNj9slg5ePdEYMGNSFz5z46v9hpbPpSKkakYsDclNW2kWV2VUac1eepPadlO/qzjcZGPvfR+17acv0XGi7yG3znxi+kxwPLajtNHTJEs6MZw27gRlCzNrELR20Rxt889Nx7l+nKFhqSzFkRdvAjyJjD9+MHSnpPpsNGEllulIRpNpuMHEiQFNl0H9Ve91BnutQMXnJnLWPxgrPjEF81kFFlbu+z2Rg2bpikeNwJmJzxtuXnnFiTtXRbtxWcc1dte2r5+X56a1fXTUgWe6A01Go4oynmuCgr8dM+laBqR1J5mxL55qOccvAA85481Tr198Bhujd8dCVPQKhHdFW6olUSJWat9vFZxizPSW7Uhq7hqRLgTnynDIzz/UPLXf9ktPudwLGRIT/wCRir+P644Dod1MSxkZfdSLdcKHlwfaq8UqnkvCUdSNjfc9zOfuY342v+1NEqso8Z84nw7eErzKBflsOBzzwuM/tV9UNbuYwjHdGpIMtiO53ZxTEwcHz9q609QnaIxlL4SO9wmGvjOOCsdKl4AjBR+U80XUhxKMocyDMbj5Qyfyt0XnPx7GOlqAwYGL+lq2lgLtkvn7uCs4aP2XZaZpN19VQ+m2BG8ogq0LjyGepevHTJSN2+uN15a5sqm8/fz5OiJ2icto93HbCMUjDi4SrjxIdtTKrHD0PS1F3Ets80ybiJYVJLRPCe4we79ID/jKjGOoy1YRGoamKEV2S8uPN1XVjtu63aUdLTztlujHEJSCLZf/ALhzx/y/jork05NLCsia2kacn6e6RZkiXGWT73nFiDWPtY7T1WRGU4R2am3bqMeSyVakce0ri8YOtPTNWOnqSNbS9uWUowd+nbSMefp5pa482FM976dqR1NL6EfqxmURltfbI27ZCe7Tqy3jLV85eJpZVsQ1NX6o6m4uMiEmaSUmbN1PNSEk+LjfXmt2Sy0Zz21LbbuXJKndbd3FaXxVF4N3Gh9LURltjMSUYv6j701NsI4fB5vo+rDThpx09LSiRJhGTuv/ABC/dJvLJW+Nvz02xuLkRUoxSivQX09Y09fUISkkYIYCxCMeLApWkfOSrV9LvJacN9zIzJETcwSNmRwlOMVw+eqcvWZOk6cvdB9rCRGtzOTu3Ve7aVyhiwsvwjpTbmMNPS27nbdsbf5dzhWVcrJzz0sU9y28iykpRe7gH6n6lqbIzkP1ZRAjKVyIfpWVXtXwqWb/AJHqVo+lRlNuVQGmSf8ANxHi78VyLxmrXd+lS09XUdXuB0ljco4ZjdQja0Z5zVHgyjrz1NXV3acKhp27c7IR8rLHIiyaqwPB1vUpF1Hugu6Zw9pURqrVGz3W1XF8Yz8c7nZsf8TVdsH9Pui2HBSW/wBgo/PTXc+q3CGmBL6ZLYyVBbbtpld8uAY1fHU3u/qTV3MkEoL9mfgoDc4H4vjrY6FISbWUN9jqFu2MYx4lOVWrII5UPj+nXnqPZmnqSJjLUDmWLPxYeSs2V0D0+U4u6KSMWDv5yZD6auEqV3+HprV1mciWrKP4lJVRpK/UN1zb/vqAt+53wLGwqI3iLQc0A1YqfA/D830SZPah545cfehXjl+OOgy7nTJAxXJTLBZR8gWjfteDN3dPu/UYS0Y6WJJK90lZG5sCVDtDFf8Ax61I0pSUqrBFO1YhKWK+4N4X5wp9vxgDofRvWdrJprax2r7JbuFNr7isSPnjqC6kXcG4Ir+kIkq8820NX4o6FLU1V/Sh5Z24ecXmwMH+vW3Vwaemp89C3HU3zWqLcDbXPzzX2qz4vq13c9ujHudJWMiQK0m1p8Y4c5/o9cPAkSpktt4wXlwPgDL4zZh6p956nLUhdyrytvOPLZhvnxzjpXTVe/sc09Fp44AepdzLWKltYqtyaEVrn20uKw/0Kjd33jpu5lMN1ILS5u78Y/ShivslPttOepK43t/mgmAx7kykq9uM4sSNPUn+Ie4gxlpnucJISmixbx+9/wBugm/lKaaSe2iJL1OsEdOjBZbXjN56zpGGnJOD+nWdV2o6uzidh3GhPTgHEbqOat5uvGP9emvRrZe5KH9LHDeDmO1t8fZ4s6l6OnOUDTE1ZZo3ZHHEX7X/AEfjqz/CnckI6hPdviSDT3S45/QS2+c4+b6jbiSm9zds6nUCWjKZDbcyO2LT7q2tcIueTlOeuf77t4wlLc0bRql5r5u3ODHnnB1R0O9262yaMVFp5H3VE/0q8P8ATPXJEe4lOMhjLahWY4/m5VeeTCXfSxp8+vXPkTTal4iXe9jPRgRY2UUv3yPwXY4a4+6StDvpaeYuz7vHPH6a8HI8+eum7z1iGqRYiz2om7BXMpRzc7efmsPULQ161bS4iYcYP3/8/t1RUWU3K7iedzrjHCrtblf66G5X9y2688eBaHeQ3AZKtvFmROX8WXefjq96p3ejIlOMbJ7WlxACkKiOXNt8+fEXR1WTZErhw20+MgHPPRrobTk5JqqLHqXfaM43p3+giwTFj+o9qsvtfBH94W2cq2bY8nJ/9GL+OOidkstXZHYMquz/ADGaZDT9/m+eB/1LT+nKUKhZkrdFlYWjdSj9l+avPTc/QWMYwk66kkZxliTWShKc8Yx+P+3VHW7vbEdTShqxym72vFWp96cjwYpbmmtEsYRb+WUWKeeavjnGOPPV7X77tZQjtG4RphIBvyksPD+kwefN4OpNx4Vi3Z9z20pA7tEfLco245jHd5q9mK5zXR+67ban0dSGorzBCvF7X7nnPHinqbPU003R+pGItsoRQVsr3K425x/frNHS05IutBJFLLTli/wJwHw8dBqwNnSa+saUYw14ktvMoKMN5XslQrgstD46Y0+wNKLqaEiWm2sv0sEjeIcQS1oofJ5EvT4bL1IsNUj4Zphpf1FGANxXP56ZO5GBMSO7fHdF/QGMhV3mq+/y23KIyntT3gfS/T5aiQlqwdKVu6IXpsReMMXnir++Ot/4a7s1purpRNQikIupEKrJOMM0bU90vNuL2he9hJ0LJbdui/qinsgLhXKqeL4zjM7+DtaJLbe2UojFAtqsX8+T7389XlDVn8Hqyi/kp1+7OZzUe7VX1/P7lXW9LIz3SnDSjKcyP08pK1s3EfbStjj8vU3uO2w/T3fT0rurWS5mm3LFobeMnz11+rIr302I3iOZZsqs+butv9eX0Yy08RmMGFYf0khErCWF+eb89eV8Lr9qqYytccG0tPR+nGWp/iSdu3TGmKRs3P8AKylQhmxx0tpu+f09RIaZIXT/AExhHlkErZo1lpx8VW+prkNKe2RBgEcm5eR/S1jniqTPKjhpaU9rN1tVT9INU+Cy6oRsPwg9dvGC6e5YwKwdHTlOLH6m2traRw3mJIu0PNOLOXoPf97LbQ6RFL2nFhWIkSPj4uq6319SFlaGcLu3tl7gaocsbx8/OGtftdT6W6DGJvI7IxPcJYhbcc1x/K9ahtyTqzTW9Mn9FkrKMHbIcCV4jwlYs8c8WIaeldbVzdRJH9aG3/e3z1tp6utLbGRqSiAjAoi/y37HCr+9N46H3XcagAmoI2ZaDjigMbnD/autRSG5KpMOem3mm9ovLk8tUnjH989bnYsW2ZExfs4u6u3j7/d6N6Hq6N3qRa97KO22Qnyntqx+/wDW0u6lUpYqrY5p+M1H7p/X46xoaltpo2npQG5yVHDGQjFfKfPN15wfNdlpfQTjU3EoOP01W2VybldpVFY6juqGHTdzj9T5cHH5L/18k0u4EyF8O5TPjLj8P9uVwJw3NOzbQ7Z3DgXGaLX+vinq0+mx+j9Y3BuYyUTIeLLcfzf356hR7n3NAAc28cfF8fH9qDp3ufVSYRzX+Yt4rzx/m/7J1k19SU4y3YLP8PsG46hF05RluUGWUY+3JLmXPwPnqX3v8OOrp6k3bpphkRzmUW8V8Vnl+M7qfomx057lj7DYgqyzzZScf7X1P7D1baTUaqUXDL2okjbXBzgefthJXf8AH+/M54W13efz+5xcv4f1HI6Yfv8A9T/Tr3qq952r/LH/APuXHjjV5r/v1nVLOjtJ+6/kuH8F6+909TTnCayLjKLF9oxCODMd+XlUsydQtHsyJepIYiBCUU+aeLLbPyW+Xr756pDT1N8IGnvqpTkXGBnDktvxeOcefkvrHpVT1tOCrFIjfkfdKPuDaJHEubeMdc+opRrJ0akaWBOeizhuFi+SHuU2eDaffFJl601dDUNIduPcYV8/fLmrfkDjjNLvJwiWHtvNtSsrEi9xka/69O6Pex+kaU4r7t0ZGFfiWT28/OL6aMc0yO9pdxWc927KOpTdOMnjjgRcfe+mvVvSNTc8SQ3ScDWDJl/Cr5zWBr1DSkSjrYRTdUs87qI1Zi/nx0fuvWDUP803FEadpSbpDTV8LzeTp0VctSlSOa+nKBUkRxQ54zyFfj88dW5Q7b6EHd7qkSiWTycR5PzfHPzYPoMo7oxJW/qCndfA+D7/ABePHS3bdlqcylCOaqUvdzwHzXL4+3TUNJKTqwXcaYV+rj3ZpqhKxhqjIUHGOt5aekSlI02VNy+pIk2HP6D3XWbcHHRJdpp4XUZOSoRI+bH3KkW+c8PPQu50oht+ksn+fU1WhUd3tq8UVTjPiuiHAR7YlHdDSZxcDZeOUqMT5o5rqXER2sY5xtIjKsvBFz+fv9uqGn65OEPpe2YXW2PC80pY1fD8PS/buo6kYk1kyMbkRcPtEbx/9dCycXO3u4KnpPqhp6DGejIZO4kG29sbR+Y1lD56Do6+pOiEdK6ksqHcH6r2Evs/k6V9R9JdKTcgVkDtSVFD4tv5fvbnrzte01Ztnuv9MtRVb9pRlk/pKjeEPI9FCJQvci12Gmu6W3TlslGOIyoXLgSqvyeXOetexIVtuG3yFKnK/qawBTdPIYtLtexlCc4s5KmYFF3WWV7Y+bVXLZ0xrahUiAIfrkRSMLeItDKfxEoeaowyj4kpsp973V6OtujJlGE9uqqiJivJgquKfg65f0bvvpz0p3iEhf8A4uJH7xU/fq53fqL/AMPKMlU05xjGUQqLGhnIzNpQj48qc8d2ep7a69v9G0098ZcSVP8AJy/NG/M+0arcai2sRuyw8PjisrjD+/K9x27J2/8ADmoSntkq3cF4pzVbcSrj7dMfwd/EUNTT+jO/qxjQud5HJ5MhyZsLvpTuNXfGMoxjCZwwP1F0R1KoVrEvN5GyXXzi/T9T4XXlpzVVx5+Yd+Np7qSjCFx2lu73QXHh303WT8JXmha3qhHTJe0v9JGBfnMgjhHFN2Vnx1tD1DcSeSn2Suwk7lKd20qruQfAGA6GnAkjW492MkjlpvYuYYuDmqcV0Sj4FoyvIv3ujZku/d7EwRplQEUorzVfjpKXdRR3urYJEa2nHm+Mjg+OLw93Wi3IRgWbtnuCsgwQ1IFVzZyZx0pDtpSYjU4yqpacs03YhTwZw4MJ0tHRuVcGstHR9taqNDUlkZqwDTKla5k14+3VfW7GcdEk6kzTZpZELuINLMoryNIfjqd6r2WnD6e3UFq6u9qSxaV44/P9RynqTAsmXgbz8pklRm1Strxx0LMrlUovBudrIjuH+ZiVHcvPxCXx9+PHQ2coSpjpWea2+clSB3DX3yfuj22nJkjDc5PbMwbbzYvx5xxV3053cWKBKRICsUUh5JXlDm8V+AlG08Fvuu5046Pt/W6lxNtBGixqWfdeSr/a+psu6hE3EDdKse8i7Ua/FXm/D+83t9fUSycZU/pS3cr4QpP9znq+6uidtOj3+xiBYA1IU8PigvB1n4ksadLkk9v38WYyPPh+485s24/p+9zv2H0I7IM2LPfI4Ruiqqg/2+b65mfd3RKIItmbVv54/b+/XSdx3uidtIb3srD2hACqK5OXPy11ujE1U1NMW7PunEvcCO7Htsx82XnNF1dZzTPSY6mnqTJRJRIS3of4gjiObuLlaKsaeDno9ye4HFZUMfF0mArhx/Smf+K4090S6KPGcDj9s1+OKycfD34g1YS5T4OU1u5YSY1wvGgJzeG+s6+nemenaLpm/eSuQjIOJJwz4rj7V1nT9jLw/KMviY18v5X8j8NfuokSB9OMTm7y8t3nPx1I09GcdSfcM2ckz+q04rC0Zu/tx8okZas/ZrMas2mqPPKm3L1R9K0khqaOob4zKk8PLwlP+nSSgmz0PiW9mCPq6UGZgqg20llmEjlz4vrfvdOcYSTU08t4AZAN85815yvT3fejTlc43R45uJZK7+1/H7cIZRhLSnCepp77JKxaY1SX/mK5/GOp01z1fL9s5dNyhC2gnp/cx1dA3qShJldDGUXwWAZRx8HjqL3GpMjJjs0xjIoAa4r/ADDivkpr5627bsmU3/E26d2NXfxRZb+/B4627vswdhqOoG63YC/tdmIh5460ZJrBoyhFuW78mdt6nOOm6b/iNrGwUlVFWc8n/UvpMkscQtZGZW592Oa/5rfzjoml3ECV7QkO64/N3nwn/l/DXbdzoxiKupIFy+2Kv9D45eeeihoy07tMTjcdS80I7IjmQpkEi/t8n3qt30oTuV/T/VOpMlvjB5jmgp+whiDr+vyiS+nUYzysTLjFv+xR9uuv9N9J09Mhuj/iTIstxclltlZmRwSoaXN8dUjBy4NJwbTOf/4OIsKUDBLEZeaYxRk8FEjoun6RNiMk07Sokal+l3YMoHmSGXPPXY63ZEYPg3YkufdVyi7cYP5MUGeuJmShLZyLij9TitsNyzfmUrrJnrOLXIznHqVtH06EK3TZpF907ktXjirw5qSXz56x0zFMl2spMZ4zxvldyePbFl48gKMI6kpbZbobiVG69Se0VqRgusRMfjrx9X0YRITs2Mh0QlfhjtTBVZXOP2RaRFu13UH1NLT+ntcA3S7X3HMRM+4r/Mr4ydI9x3UtNjEiMoyGMf8ALi+G7bQZXbX3KBq+vi3CGouRSSLxVhLB/wBPHU7/APKp6cDbp5GQLJ/mq90eHHC8dBakuKJrTcuP6HfWPUIJInQbMQjfNVXms/PjyKnXM9pOug916rLWnKU6t+Cuhmv1736dJaenufLG7JpUyr2/cunqR1DmMh/7ddh6n6n22pqRNBY/VJb4Sg7SeNsojgu6w8hgwvz57s6Hrd+m1g1KLYnXT+pvR1tHffeSx/Yq0XLFH0nWnOdf4Ry02krxmN5jt2v4u6xZtoSjGQ7d8VUleJSjcU1MNI/qr+ueuK9M9f7maG61sFM8ZpsrF2j89U+19Y7k2ygRatMr9gz4z/16+Y7yVf7DLRlFYV/Yuz0t0SIXtcCyCIOWE+Y3/wDzkvyAXRybot1mVBP5CUd22fAYz9sHSHbfxPKFfUhabmLT7WZSmaSnzwv36D2/rmmXCXug7SSwqSRWjd8W8UZecWly8vf/AAEdy5/YqaTFlcoGrEWMphwuMiEqtRsD2+cdL+p9murL6OoXtxHLeTOC+ecSAxfyxH1TThCDFJzdxYyUgfpuX6rp4bC8fPS3dacJx3bdyqVGVKOd2LiFr+ov8dK2kXWoqyJaHeamnRt3UBmNuMUX4xV/Cea6N3PrH19aM5DBIkY1EY7Ra9qh8GHk/brTU0ZxBkmpE/z848bso0lC4fD1mn2OSpValSSxbCkxLK0oeaM2tS4Fco3aA6rJLqGqX4WwxYlREHzkzy89aSu6cPn3CVaP5xXnw9A1dHVjOjTlKhcCIX84vH/brDX3SCRLdms55AHFv/n7jkO9voUXtNRiNtGV/wCZxjPx5Q56J2vaTn7MNA3Y1WBKcvGP289H7fsUhJ+p+kuTmvde13LXPNV4vD1zsu7SeMxLMeTP+3W22JWpLivydd6Zo6dyZyCtwi5s4qPFc+H756lR7gZJUfvt8F4xw5x9uoej3XvUWnnF/wD30/2OkmY1ZkW//vrdm+rLx0H1KMvWWPtpx8b/APQlR1nSnc6EmSmrEGsJkx17021Df/Lpf4lrtvS9TTmyNaMJUP6Xb+FMnzkzfVXV7vuiRvnoyiv8kJwkHN+/EjxZ+32vT9M2mYxL9ol4z+Kt/wCvQfoRZVhaoWzA0e5q+ef79S7ZWdW+Ip3HebozGepK8bSMIBZkV3N5eH5+Oua7P0kJf+5owkcQlulLa0XfjzxXzzXXXTglbpc/utteZBL+tcnQY9tYmxPF/D+1l+cL0r14vDF3R4J2n6d2kAb7iRQH+HHTVPa/rYkq+1+fv0KPZaNTjDS14XHDrxs3PF7ZNmH/AMermroJIQlZ7fayLQ4vi7OD7/fr3X0txUh8KXkarH/0eemepawTno6clwjme40tQiGho9vDTaHV1BtZXkE2uc2mOoPd+h6sqlra268ACjRyfylcWdd9LsiUA2ypu7jdV4ZODOMdIanoO9uWrMwR9kdri+VUv8Bw5bOl7Qm4OKqJzE/SO2hMlq75QWMlZCTHO0r3NZLf6Zer/efxZ28tSJcoj/MO1Hm1G5ZvKtXk4o+l/CWgf+2yv+aU5DzbcT2mfgz9uhn8N9vu/wD1QVlxIPim80/NpR/oV8RtVXz5E3oN/MxTsZ63cY0QnHMJRlOtJErBKQhQ5r/NzTaXdaOvoasZb9DehLZCbOhKBKoijV2/6dXJ/wAP9rAa0NCU68zoXn4aMGc89P6fpEi9n04QjkIvi0qttnGMHjnpZ6ifCv34DR0EvM+ca/Ydzqy9umxiURwRIxHOMyKf64/A32/8G6zU3UhRldsnzXK/L13BrSEgaj5VeLD71T4rzb+evOw0GcW9QvG6yVxMY2sV5x9sZK6HbPnaVUV4HIS/hgj/AO9Kq/yijV14DHjnn8dL/wD43pcfUnK1bkhis4ipz5vH567LW7OMjN/GFKfbwMfHyNV+z0Pte1juuUY4/Tu939hC7Hndz1HfrSdPH0NUmzl4/wAI6E9v+FMpL2ylcjFlomeCgrzfU6H8DSlrzj9WOlpFsJat2l+2Lti1KvtWHr6Hp9pWTN52MqX5xeeFwPnoke2dTBbAp2sau0AJRM1kov8A06vHV1I9bGccHzLv/wCB9Qr6L9Tjf/y8Z+U5xV0eemo/wjowkLOU4LHkItfzV93NWeT89fR+x0pwjqRlCIMSoOFZVG7u4tqfP9ugd1OMdK5O2US0Jkgj8NBbTmjGT8CevNIzwcbL0jTnKRp6eyI+2KykG4ur2lj+Oj6fpcYxR9tHJu5+wDXn/Tro5MZVuasNubt4q1Dglf584OhaulpsJRg6MmVFFtuSpOEybsNF8lHUXrTbE6nOf+haciE1Ults+Xa3Sqch+es0fQ9FGoz/AFWpI/SVeaozmm/79dZpf8PBTazrK1hdoQPvRb9+vZeoaM1ohY7pCbcmT4o5PL+bxnr6i5Zmzne19L0zT2yI2FD5u8rwcLm/B1ppeiRjk1J+4siS4znCj8c+Ss9dJCMV/wD1xiBZcpBf+q5+c44vryGjBlbcVuhovnP6dyX9/jrL4jUq6A6fMTl4em6mrHaa+2lRlGlbPuK7b/pXnrXt/wCG+6jnT1SUzHAjw854Lz8lX567U9P0pRH6kr2ko1Eq6tB5S8Hz++PJaBPiQ1f6yk4xTuoLvnl810z15/4+/uHYrujk9D+He43U91DYZ2sdSl2m6imJI90bjnH3rrb1n+FtTV1SUdbTJ0KBKo3n9eHGHx+OukNAi3LW04jzWRA/a/BX4/bbR1oS51LK8n3+b582W8Pz0i+LlfeiLFQTujkIfw73Ug05a2lGPtuDrA35w1Zn+vRofwPKN5k7b4gSJXxSS+Lvk/p11WoaUklKRjIxVyPykWOEeHPl8b9voTalGemm7CyTORq3jyHJbhvroh8TDKTLxemcbp/wnAHcarKMjdIqgQwVuuRz5wnT/efw526yK1oRc7Rxxxe0twyA+X466ufbzYtJIEAjLcxVKQlZT+9V0v2zKTtm6UmNf4tRGzjagbeEz4+abftI+JROBy8/Te1Gq21QkpZEM3n56zq/rejaa3J0xasZREx5Kaes6G6Hig3Ab0tUrdcmXBdSLcfpcBQefPUrV9RYiXtARu6KLarjx89e9Z15NbkmebLoH7fuJFyurAB9wq80+M/3+3Q9H1Ri3HGSvBhj4E/5X+3y9edZ1VwUeDS7vBmv/ETHMBZWplqm3y8CFfY46jnq/daqn1JtP+akWuH4sP6/nrOs6vHhB3NvJR7HvdeJ7waYoyRqWfiv/Pjp/V9VSRvmykGSOKiBRe2rqm8+fPOdZ0W2isXRrq91KWJzndtF+Grz4Kb4V3eM9MndwuuQ2tZtZMeXA8lvNo5zWdZ0JSabKydMTnrwkRZxUTOcjKsHFR3LjxZ+etdHvI0o7gYnMi13EbxkXd81R9nrOs6MHbF4lQbU1INGpujKDP8AT/N5BzV5jl+X79Jy77RGZSjnmTkWvjwV+32LzrOk1NWUXgSWpJcHmt6jpxZWRbzEY3QWXfO5lH/TOOkdb1iVjplQ3cYMq4qq/Vu56zrOkepKXLJy1JM3fVo+0pkeN15y5vmuX+nx0T/1BlpzlFRJwMYpST+/jPydZ1nTRbd56DKbeBnsO6f+G7olFvT047aQ27pxFxhMn3oxXUrtdUlRXtqw8t0Vf7n7/wBes6zpG24r31Yrk8BZyZSqXiL7SqaLRayeK6zW7kcyqIRsofA8Vxmvj9+s6zrKTXAN7XASXeouK24xRh44iWf9vv0J1WU+AmANBwfPh4+3nrOs6HKti722Elqzg03TTRt/avhDj9/ls/fd5bEOYxKsj9m/01d/2r46zrOk3Pg2+XFmkO71Gkfe1dKZfcZ+K4+K8Y6c0PU3U0pGqEiSRHiuM4/VmjP56zrOqJUrQVOSBpDdLFtOI4ZVG83gwW/mvwnJubYDRjNjhqxp4+PnHHWdZ1mklZNzbN9AiBOVpT9qwcUXefP2+/W0+5oIbljeIfGDNvGacffrOs6RxTA5OwnbaomZMWpZS8RRtrPEgT8fHTJCoji4ubv3FlmMWXz56zrOk2oaLBnYS8Fnyp171nWdT7KJtq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28600" y="-1871663"/>
            <a:ext cx="8566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TEhUUExQWFRUXGRkZGRgYGB0eHxoaGhsfHRweHh0jHCggHBwoHiAbITIhJSksLi4uHyAzODMuNygtLisBCgoKDg0OGxAQGzQkICQsNCw0LDAsLywsLDQvLCwsLywsLCwsLCwsLC8sLCw0LDQ0NCwsLCwsLCwsLCwsLCwsLP/AABEIALcBEwMBIgACEQEDEQH/xAAbAAADAAMBAQAAAAAAAAAAAAADBAUAAgYBB//EADoQAQACAQMDAwMCBAQFBAMBAAECESEDEjEABEEFIlETYXEygQZCkaEjUrHBFGLR4fAVQ3LxFjOSJP/EABoBAAMBAQEBAAAAAAAAAAAAAAECAwAEBQb/xAAwEQACAgEDAQYFBAMBAQAAAAAAAQIRIQMSMUETIlFhcfAEMoGRoQWx0eFSwfFiFP/aAAwDAQACEQMRAD8A4X1DstPShFhc0wsueDJ8f/XVLt+w046MNWcElKN7pBVX7a85Lf2OmU3aepp9xFFk7SNUBh4MN5vPHQtPU2kNH3OgMYhPaXuuXGH9V88f06hF7lTRwOVrzFe/jGRGZKO4atv3RzSDw3XPN9Id9rEoacP1bV5KPmviNWvxl6vT7OOjKUtWM9Zn7a5IxvLXEl8ZsovrPWo6eleh9JY+3cgEuP0x+eT5r7cdFtpXFWaDSI53MgIaMdTenujZSecHj8/b7dUO9kRxKvqbYpGsAXTlyq1xjn8eafpZoQlPTlbN5f8AK5qPzjbjm/zfRfRiEyW/ec3HYhz+ol+k/fBn9jJWCbV46C/p+hDXiz1KjODXtS5UYzxRzycOem/U9YYy2S2tMW8FfOGlb/8AL6k933GnHU2wjJJGJKKP2K/f8V1R9G9Pqcfq3JsNreTzjnxT/wCUm2o0NbjUrC+lS2aez9Ud2Z8Vusq/Bl/v9zqo0EDUnFhJbmamTkIkR4+2Uv8ApN9R7vS098dA+pON2SvaI0vwhzz+3PUjvu537Xcmmv6a3WRLbxk5c/1x1OWk27Kace11U5vnke9U9MkasYv/AOqZ7pDW4i4C7+3HjznpTuEjUtPTZw/mEsCvErcV5/HPRe672Orie76cR2ywStyZ5s/L9umPT+8NPSc7q9vzuJBmg+E/NP46dptEpNL5fseej/4kz2x2kNqSujJVR8y4zx/TDXbdvCEExal5tj7syrgMHL+fjpfQ9T0/dDTil8sWjzj5o+OMceJI992n+JKam2htpQLsbvlqvtjk6RxfCdBa3R8zpu91O3IQqokWNBFuI4PFZK5/+53cxjGCakWZJkRj7QY/MVirL+rRi+tOxjp6umbpVKy15q0qtvFefCfD0hr97p/VYSH2zQGyVjW585a8ft460YKmvDJKminrxiJDThFjKKxjKFgz+JfCLV5MeetPUPqaq6U9ORiOYtkcFtfzV9qcV1vpEGI7JWKjlSMRrFbnNmMX55qs6GnrbHUwFXI/mjztPjg5v+x0ktseen1GSk8kT1LT09WMdP6kAi7x2EcNG0TnDuoPt0H1Lt9PSIw2LIsJXZjPy/zSXbV/Hjq/6h9CTGWnoOmxlKO1SW7j3e1ayVn5V6m9524RJVSjKUlFZVaRauuI8ll5LrrJ7Xt4HXy4dkH1bUl9OO6rEKHwn2MR6Y7Tub0w2ynKxkvFRBY4OfNvgHNdNz7DUI2RGMqZK21E+eK+348HS0vTJxXYn6hDNjTf+lc/HV7jJJMyknGn0NnTm+7RdpXul+lpusmX+nFt9D1pMr1ZtTi+6690rw/fIXz/ANTx7zR3UxLlSJ7Ua/UVir4G+X56c0fTPqbpH+JHbKmGGVZ2yaAVxy/3OllNJc0T5xRE1/Sl05a0pRhFpikZu7Hn22X88fNdLaHbbY79RtOI3yfn/wA566rvILpaZE2aQXJsibqtG+QcUCm39+ov0/qyiQBt43fGRLtvPFfPz1eGfUZTfDf9Er68YO/Ax8LzjBX9P79Vf/UJ60fpakTYVKLE948n5M1X+j1mn2EJX75NXZYecl1wc5/t1qa0oajEhCEYyrhVxzdqft0awXbhmuQ3ckmEm2pLf7CePvmuga3bwjujLKjtSqSzJRYnP79OepEY1tmSjPbUvgv45FtwlWCebQ7iJAIkoqvtA+cP4LyW/HWaAm6pCur2kYyJCfmpFj9k/bPTJrST3XKIO2LLHPNGP3rydWNaG6Mpl6hHcPtDdKONx/kET2/nqV2vbxqLvjGcRuMsKt2c3dKf046xrWUx306bKEgy0lVZfFmMIVn7HUvtu4lGTct3KWIUX+o8Yx1R7bWh9OUWWz2/fn/UH+326V05RlvjKjFG0xnnLl/L1lFLgSMqsyfqEBr6ZL7spZ/7fH2rr3oL22mYpfuRv/Q6862fAbaaaPrMIu4gefbXHLdr88uf9OqUe/8AqVshTNuSlUcWfLRlxx1zE9Rz8eXz+Out7XvIMNOSxCEGiTdbQHxyrj4o6nK8UBwUTJ+oa2npESBPZFSRiiTjBW6onn7dKdx6hZudSe6dbmX7Bxx/v1O731aUobXztu84PAuT4xXHSTHdVTt5r/zz06wNHTfU6vW0dOF1JY6kTeXZchrxcsXQihfxfUI7+MSQGLfhZLhRTHx0KM57dhdRyfK5zzjn+nQpRC93ulz9184rFZ61mjpU3eRr0qM5Si1Z4Kvcp5/1emvUvUJEttzGgPc2P2egw9b20ER/SRXDxTG/zwfb79e9p2y3ORhQCKKyy5i44pvwdSb2vc/QVx72eEB0ZTzQyC723Kvl+Dj8cdNenTjKbIim39Ijl4a5+/4vo/a9tOOYsYxf1RkuKbyYc/Zrj8jcu7jqqQJRNwEl/VJ8vyWCfY/FG6uxWreAUuyipHNxLKkSHzdWefjzu/d19N0j+aUdWQu7mKcJW1AC21PGXrNH0qUWNzYgWRqsXzbe/wDU5/B9urHaac2T7pb5VGrxVmTG0o804fPUpai6G20K+ldpp6GjNlp6WrqKEIqEfcYdyYyrXwY6R9R0xnM0ywdw3Vfb3cHPPgrzbV770qWnqW6kNRH3bEWNrW6IGa843fbzO1OzRjK/fnD+cpnLVnyNN46nfVlqaZv2ukkTfVyArdFzlDF1i/y5xz1W7Cehpxo7fT1d6upPUqyK4IlX/MvjLJzfQNEjJjGZGMUiWD4lTV5xjFcJx5Y19bSlulDSlpkXaWiapxuKVMnHw8fAjdt1aXK9cCSxi6ZG7vTgp9MNsJY3NEpbohKVZWlTDzbydPdtowng/wAPUyN4cbalXmJLPwouN23qdo41WKxd2Rv4c5vzxjPu+3TH04jEMedvNF1d+XjGTjFcmmlSYzXQpa3b9sCaM5s9NIzZiCJtdrQc4o+3F5R7wscxWUb5jVDg/wArP3X+OPLJ59MZwqWtD6u3f9GLSkX3JnA5rHk6Q1oSBu/buSV/I8F1QNOMryVlX/548zK2s19CvLtNKXby+lpantiXqm3bKqZFDfzmsN5vqPOnCA/zSlgI+c81nis/hOm+19SnpyF1JEdPdGWkZjOySqVY3Tf2r8ze57gA1IygzNxe44A/lTalLeTGRvHRxFrzX2ZN95cZJnd+kyX6kpNZ92ZeHccYz9vP3Do3a630mcf8wXTzwWlOMV+b8GLvpPaQ1NKP1JRjUmQybIm0lualkA25P5jovdfw9HSnHU09aOrGcPZJKAssxK6sHnm+qWmsmqllnO6mv7zUYylpsUYMhH7h55Gn58c9QtDvTT1LibSwqsp19A9I7XTZkYgRpdtxpABUM3WXzbznrkO89JZ6+5gkJSA9rEkll5sDFpnz89dCknwJBJWpBNTu9N+nPfKOo81G8AW/en4z834N2/Zw0fqwmxkx1qZnwwf7WH9TpjV9Bo3K0ZJYGQgVj8rf28X0v3c40pFnKZ8fp2tOApxWWg8cHS24pLnIVs+WLwId5pQkO3G6Kkcbin4qo/p+eMdTdHURziV+fFfH/nx1b7ftNOEfq7yXA/TUY5PE4e7z588mXqL3dRnEsoyr/wA0bP3/AEnVEdem01Sv6ljttTUlujFZGJJzR8V8WvH4+Ogd1rzFOJc0OAcuT/Z6zsPUHTqZF4r3FY3WJ+5/foHe91LUkzlaSjgc14/OH56NYwJGD3N9BjtvUmaqR4a8U17vHCl/1Ol+8n9K5YJ8FZxx/wCfufhGciKblN3k/v8As/frfU1YLY27JclU7X4X4OtkKjtYtq9xaql/lP7bWuvOlyR5LfmnrzolKRQ9LI5szhMX58N4x096lowIHH/K7UZDeH97/p1O7YMKXW2/GHx/36td93enqaZGt7IWKS4k4Svycj0iISeSHNwZ/twfH26zsNB1JgYzX7fPP2etXtpVbdfa/wCn56pQ1IYlCCF8S+2D8qZ/r1i3McGdxpfSkXiLFtrzcgPPwP8AXpb1DUEjV4sZBy3im/J+em9X1KUo7GArdZwX9qz/AOZ6V7XsGUZSZmnxjN1fxgldSxZfQbSySi/ED2OlGcrV2w96eWksWvwX97cdO62v9LV93uWLt/VxIr22XeZNNVi82dOelaOlIYgGU3UK8P2tLfAXxXVbuvRrjH270aOY4fbXuMOafAbv8sekc0pZGdPkS9M1N0IQaSVbbnKKXw2Qdy3V/wCnXT9hI7fRkaZpspHtnOpcHCf7Hy4w9c32OgEYztGW2FBuIyqJdUnFbTN7m8O46ns3TBnOH1JbWUIvt3IYrNfa+OoajbarxJpJA+51X9R4N1RotwYp9vP/AE89DmzP0KiXdVWPNpWTkKuXNdZH1IlGIxjFcyhFZEXnmrY5tK+Q690RhzUisDuV++3Ap/muz9+llB201WX6Ggk4qmMdt2umxlqamqw0wlLUY0vty8Dw5w3/AFzp6m6Uoac4Jtn+qSbZVmlH3Rkf26Xe4axtLrEKDzyLd3Km/wDLaGLDPulsq2rj974zSCGazj+ieVm7v6VX8jadwe2sBOyqcyBJzHEUxIxTEuuC275avpnU7HSh7TWJaxG56VtxJYEftZf9epcJy04mXdG6j54uI8tV9v5Qpro+rqSSWSsjKJlP65OP9+emUVb9MV4+fkHUUruKF49rsnu22MsNjx/Nl4MGfu4v3bS72Ht9tJZFqNe7y/3+bvPJ0bttR3xJxdtL+1A8+Pb/ALV03352/uDR27Q/xN5/isuSuSlw/Z6Zrd9Ff+jSlGMs9RGE5YqJuI7N3t3JtL2vnF+fn9xasyZLe0SEVtMP2+1V+Xgcl7K2OUZDhYt3ftpum9sWs8fgM7o2lQs3WD4LQJNpuGgSuL5roSV1njA0dKMb24Cdh6XpamyOrrx0yWIDzqLWCy6/T/Y+b17rspRiQmKRKPconmjgVxfmnHSujr6kGmUdRMlVLJirzbZeOK++WL1GpMZJxdIoWpksx8eTDgUPouvX+ifebprBV9OjpmkDrQ0YYvU1EDPBV1Sg08U38daeo9s6cmM5bsoPhP1eKr8H3+71OnJiI2xf8xheUfn4t8eb6J3vqLiUfekqbjVZBOVr7B8eR6MlUUs8/TyrzElBuTtL16+g56URlIIRdIjftL4c7bjGIZxX6mjPVv1CXcR09syOyTHYbSzb4xzf/nnrn+07iU0QIv6aBwWjm2mkx+Phes7X1CGmfRiqDJpuQM6wW4KHz5fnrYUHfLrp989BXGV8dPdo19Q7iY7TUNm2pxEvHmT+qMLqPgNv9Zep2WrODCIrERfdWTdFP5WNO1vigvp/R1ITAk2ky9wDVJ4MF8HgbzhLPo5KJLdUcAs1qzO69uTH44+enjqVgg045rg53U9Ph2+nG90kf045KomZLld1nmvjofc6kdKWihpsb32huZA3uu2QKPGTJfPRv4j7TWO43iShq+/SnGq2hzdfprhq+PPUf1XttSOrpTYiCEYklAeQyhymHFHXRFxasrcniTLHb6f1vqbh2zcW0e6QWFXUfHxQZ6ha3o2rpxZYYDNv/NH5+7i6L6L/AMZu1tOUYpEQQd2fLW2qbP2uk8Oa3fkJB7psjfEuyJNUwyqx/wAuOtaXAVOcMIn6PbaJpgXNnG57wrTg+TLT5r8fvH0u3hDcfrLTcJchsOWi8c+K+eum7fR/4clKekTsxGoy/b9ov3oDHnqd3vZxjOMImNsWafptBx98nnodR4TbtnNR7mMfawi15XPXnV49Lg8xlfmq696amU7eJF0tLg58fh8fnp57eJAAlcTz/fP5eOpkNWpCfJX9em+61pSGXF+DHHUqDJNtFLtmEwLzmo/6Pj7/AIz0D13SnDaNmnIGDyUVf7n9cnz0p6bo7nmqpv8Ar/fqqktSZBY7dTaUsQEoJW5Hbu4z489FvbyZ4ngnHdkqajZZfj7fv/t1U9K7mW5YgyiBtGrZPxVSDHt4/HlM9FnCbQUWouav/wA8FD1U7XtIjubtlGMtymwvCFUj5HiUazXSykLLa+DpPT/Rz2yI6cV4nC5Rq/HiMwk/njpr1LV04znpQ+pKtuZRjslYrtqlxyt/bPUntO7GRJjtnW4GcoqCo2/+3YNV7a45pntIRnqbdWDVPuk23l3eSvFrXNc11y8t7lePsxGnFUj3uO0bhKJW44aapsoVqRmuOecV0TV71I1KwWgsMn3XGC8Pkt6e9R1iTI04acdJibWD7mfm80/yhhu+eo1yPbKIHJFK/wAl0tVTIt80PiujsuvvjP38x4SjNtLoO+iaOjv3TjYN8VXikc1f2q+fv5r+ob4acpaX033VEnu21zU6PGH4vCB0pslGLKJca2VIBbdt4sKfgrHI46V7RVef1CbqtCkzd2+KooV5HptqV48M+HkFwkpLOBvRmDiL8XS1b8H2LCLn4vbVU72MNIIQ0tWam5lJqMc0x5leI0/h8dT9PdqQDbvAjFVMLzLMjCuT5iOODSIS/UR3R2gRGnDgztebtSj7p06w1auuhScHJd3DM73Ui6ikgVYntXPi6p55rFX1t2ejLVEiSZXt91HFx44Uzh/s4A9zprUqq1I0cPk+zVfb+uPdTupQlGit0Wy+Fikopg3Wqv6c4vjoVUaM01DGWE7nsNbRYwkxcVhs9zza8VjHG3z0traoQxLmPzixpzfBSv4z4oWosIpEjHRge2Mc4le5+RtMfl8nRtGe79MdpX8u0uhGjcV4S/sZ46fbHJoZSclRudtPYRjuZe5cY2m1sf8ANQRP2L89baPb/WkEdoBQ3aVZkXaOCV/Zvjd176hqahtCO0okS8pnx+0qDBfi+lGc1lNYyNpCQ+WRbjjyHm+Oel6mnJ7W4DHfelT0XdKcUaYsMhfwqYxy/fNvW8O4kP8AMrEiFoXJ3HnbftviynoOl3F1DbUIHtjG8e237nP+p5wxKJt3RpLBaLZtOK+NPyf5kbx0y6pe0Ko7lcsGs1XLYJEXIGAFrGW910WX4ss41CtmpUUibWKEcN4MmEuKn3sKBodnOTS3JbQAzGlqQ/8AyyErsrz0bV0E1J7mX6TbF+VfaFJRXHH+vW5Q+5JpDPYa5pGp9PSJLtrT3UTrn3Av7cPD56c9V0tLP0tMjvP0+2hY00uHLIxfnx1C7tI6cSWpEniMqFCRHLnCN8Xlxim9+1nKMdNG1YxqruxwnjAlf2awkklSr69fQhLTlbzg0iy05G83JnGJMm85AaqXOOCsFdN6d3sH6UdTTdWLcV30Q+9fz8F5/wC/N9r20SMBCVxCTVNE91Vw+C7znOPd0PY9pDUKPp752QLiRa4rhcfB4emW2Mk6v7/fHgJqRwo3/fkA9WnDTQNtImlGSAxP0haFUin36gHfaepFXTYStFIkfNfyhFlcvzjy0tX1HsdTN2kGT9PHulFrHmxv+9dRdTtNu/6sffLbqMRZQKUzkX3RLPw54NpY5OdbZXQbU1IaTpxgDukFgXbUbz9sGKcj8dI+txSMdSPMZO4TCYDimqcFXhvrzve11I//AOhwjcpZsQLYvCcR3KcP26U0vUvqs4TluZSxJaRU3XRwy2v5Pu9O21W3j8jLSdqTG5evEdCeoyGUo7SCPxVnHhGrwYs6j9n3KkGLP6km6zk+f9HPJnrb6EfdYJHG5MYVr4+2ekod1cpTu2xu83h/256o3ZaCTVJDWp9SKkZNW1n5b686HD1XWQRarx/fr3rYB3/AmQgFVzf9j46NKB7b4krf2oP/AD89K6erUxecV5Lx+3VHtO4ZP09sEc/p8+MnB9zj/UPB2StcCuniFbVWVFcqOMcvVWOk6XvYu+uJXRJuTzzWOMcnGenOw9MrTn5fMafcNjED30+26Tdxw11r6fpx3RiboV7WPuIkcZ+4t0vyc5ScmpJ0SepeEUvTey30Mt/M0I6hta4LvNXxTyMZD1R1dLaEQWDYtZyUmaovNvGfnJuzHTmGjpxN0dpVUH82Dxi/zzXHRvWNQiuje+UYRkux8rRe7L5+3z8QTeo8L31F3JckyOjBuTFhUXzKIpLKVcjdIV5oK56JqSigzIbhzuiKtXfDdInwV80h9Xs5Ry3TZynwmKvnPHL8nQe41rjH20+Nyit3+oLaHC5+9dNRVLBvPdVsUOJS5zxV3W7Jbf3x0GE5SCOpCJMCUS73EHMiRe1BPdfzdXS92va/T0HWmsqT2Qj7rZA2XT7v1X9+ldQIyIyWHuHdFXdgr2rYBWSV4ow2Mk9t1gSMobtq5Dajq1ascTNMupBG90fxkoMlnPWel9joy1CWrHZUYtxlhJcOAK54o5qusNT2yZBLTr26n6trKokJfqkgeW0sq/09C7iEoATj7Ri3iVWYkeMmfa0DKvD1msFJJhu+7vcEglpWptZe5DGU9qVWP34voUtZjtCJ9TaS0qSO0bsUTbQyMc/v0rp9rPdyEruLuLmFBUroAfOcMWs9ef8ADu0rIJudqMJKF543Zi28jn5bam7SryF0lKK7ztj0dPU1YS/w63NYJFS8o21Zin5j8FB0NCRGphCpXEiS9pWfGZHts8IVmgLH11jHT0rnAg0xjVSxtIt/qpTH+5lTutZjsed3L+3uPvIR92arDhegunugaepJyaaG9XTJRtgxjLfHFZr38U2YcjgPgOlNDu3SkyEdMCz7bgrB7sJZ/wDI8lMdh2+rLSnv0lhKX6rXGY/fFVSCOMOHpKAR3bqi+5rdVEUirL5238WnxVl95UO2pqijq+ty1IbZajqVvd84hRKqMVYUh+es0IDDci1m2xlS0wqPuMVdyxRlHoPqi2FxhqRjpkjypW5Crc/p8f06L32jrunGU9NI7WLKi2VkiPFfyxHxg46z+Zt9ffBOKUFTf3EO40aucB2xD3VJD9IC8Al0vmwcPVnU9G1voGoVOKsmRj3Sc18h4qvz1N0e33yZ27torK6Gkq7tvJWc35610/Vp/wCIQh79UN1uNTaIBH5trJdFZ63jYNSU7qKGu17lixQHbVzBRaEdxbRUePBjpjvfW/qxIzlpy1Q2iR2CKptjdyaox5MXnpDESNEZSlKjjLZLLg21uceMZ3NLw7SRcZF3e2NxWYNlXWPL+SvsXhUjPTue6/oF7Xt4ru3m5lPa3VtXVZYlKtJV53ICZ0CEsT+zXiv1A4uojb5s5KOvdLTixl7SInvni1dpUb+f1K23V45V7yWz9UGN4DxHmiQtv+ao282hd6irOi9I7bSkR03UrUNLdGLubhE4Hi6Tl/Y6m6Gp9OcSVSdORIV/TIbHB8+PufjpPse/SoykkQ/q4pKeLpC/J56015G64tn81vF4aQqLXgw46zdZjafr/wApeRyLRlL5+hUl3X1p2yQOW7vy70q7lFxj728eHb73T9u2UK/msvKVnllK8qe2qs6Z7PsYa8m5bWUiXDh4iFBlznPx4rp3UlqaFw2GpONBvuAxVxuMxKv3eLOb6SMLpL84/JOUoad14gPVOzjLSWozhpobA3N2X7aFc4LLU5Hr5h6l6dLS1pEpRBWXtePKeS+cW1XjB19M/iDX0I6m/TUM/qlJIFOfscuUMP4OZ9Y7fQdPTkdvGMps3FCafG6cvAfLg48302nLoPoyuXrg459QZLm+HLS0eegyj7FCm4+T/m+/x0j3MAlIJWDQ5yC05pyZ6907pFo5LxkOrJHWoKPA9p6eP17fsP8A36zpTTlGssr+3H+nWdbIMhdOGb/czxjpvs9R09TePA1/t+f36W0Vv56a0+2luwVfF4x91ox9+llxk0pB9Dfram2W6dyFIm5tdoBZ5fk/Pz1mn6TMjGU7COBYpOCBVl1ONl4pw49z1J9L9N1dOUEG5LuONoYLWore7FtVZx123bRmaFKwle5mRv23YZOEE/axvPUZS6L/AII3h0QdPuZxuN04tvlk0SOGxpMv45ikO93dwS1JSpQQvjhoM1/1c9e99pktwfGaqqS+Uxwp4t8VibKEoMrp5IybV8pVUYto+XzXSKAEtyydP6zOMprcTTSG0Bu/PuvN2f6VfUSc8u3U2t/ppznz4vN19n7da6Grujtk5wC3zgzVmbxh8eVvz0ftHV1SEQt8qePvmxOT7PVDQj2VtvkoaJtUoGQGB2q8sfm/l/5hXwvPRZr7hQHmsZyN1L4x89b+pYXaWacmMru2RzzW7hPucPD0p2/cxd272yr+aNxVzyZi/emvk46Lg1LKGhKE3aCQls1NptG6qQvFeLDw+B+74pa/crAhqRkWtfpCAU1FlmUcKjfnJhF/Q9WGlqM9TSJMsZLcZ9q8hZwuK6U9Q1E2rLdOvdKUQ3l+QEr7/P46NYM9VqSjXJRlGOmOmylPTfdujI4zmMtonFMSuG6elNTu4wZVLKhRI2kHkbkrIK/+L9zOvY96kZxpYy5hd1IPajVKRNu0Fr5vBvTNbT0YTlshIkP05SHEvvEbEauOPt4vUNKVKxbU7e0dRpymeRw/pK3XYlnPxde0pPTaZBLUM5MbZeKoPd/L+m8PW0tU1XZuFoQOGXmhtrji8IU0PQNDUnGZHR05XeY1e6Te4lHyYR8J5rovAkdROO7gc/8AWZTajKQm+MYb3Z7s2hzim8546W0u497NSJWoDb/MSiGeLurcFPDSD0r0tYbajIYjeSznzwcc4aeOqfbGlCWqamk6qWR0vqEYvu2/qMYHgK+2cam2l9BKjpJsU9e7x3MvayqGxKkWxvyXyyzyW5z013HrU4jGTqFkbhJ3QgR/mjGs+ZOCwvPQ+50oavcRjG03bIjUqiU1/wDyfvX46D2mg63cS2jIJlxicg48lSlEP9HoJ4ddTSUZ1Jh+50DZp6e0LI6k23yY54MmXAsa/V0P0/tcstSVxM1bQW0VeVVpsaT7HQu49P15an09TSSUnbRtv3JxfNFh48ecH19aMdQgokYpFeNSRUd2HdXPC3hW+GWR5aijDcsgYXr+3FTKrbiBkC+H5wHLjNjvYwAIMqjW2Uo53Sr+T/KXStvD+njrb1aOlqGm6cSMiJ9RiyrdWXOdtkvv+9DL1+85I7yG3O1TdhS2/bEa9pZgeehQ0J7lgu9vGWo7tIjKigjEkESsQKpPKplPHLM14yJScjEGmLtjmN1Ep/2wc89C9H9VlGUHb79Ml9NBwyESOfumb5fk6NqaNv1dbUgP+UW2RXPOXyGYlWHPRfkJB6l95AYwjJlUbkjbeXm7awXt9uOL+eia/Zw0z6k0Vtw8vPK0fFZ/IvSU/UojWnxgWvavzTb4xnyVRjq5H1GctGcI7n6juR92ygHZdESs8/euhijTnJSSSwStHvxWEoEtNRzVB96zi+aqv69PesesOrMWbiXu3fb5rj5sOKrHU/T7La7ZIRvLJN3PxG5Lfhq89PHoDL3QbicyiWWBwXn8/PQcnxZN6cE7ZF1Neeq7C1m1dDV8WOF4jx/onXZ+ndlpamjLRkamnH6Tt14S8jg/NrIo+fL1B/4QgsRG7ZSxX8xktQvgDxea6v8AonY7tsBI6k7lGK1e3+XhCj+X7ZMYVKuFf3x54Bqbd0af9nzP1X+HNTRg6kv8Q3XNJRZX4Je7d7slh/XrntDtnU1GGlktqT7QifzSXESsq9fS/wCINIlHZOMoxsp20qXKW2Qf5YybwKng653T7En2epKGiGpyumypgfp+burr8Xl6rupWx9PWtZOY7nSlGSaTOcDiWyrxn5xd11nXZ+i/wlDV0YampicrsGHhQ5zxXWdZ62msNj9slg5ePdEYMGNSFz5z46v9hpbPpSKkakYsDclNW2kWV2VUac1eepPadlO/qzjcZGPvfR+17acv0XGi7yG3znxi+kxwPLajtNHTJEs6MZw27gRlCzNrELR20Rxt889Nx7l+nKFhqSzFkRdvAjyJjD9+MHSnpPpsNGEllulIRpNpuMHEiQFNl0H9Ve91BnutQMXnJnLWPxgrPjEF81kFFlbu+z2Rg2bpikeNwJmJzxtuXnnFiTtXRbtxWcc1dte2r5+X56a1fXTUgWe6A01Go4oynmuCgr8dM+laBqR1J5mxL55qOccvAA85481Tr198Bhujd8dCVPQKhHdFW6olUSJWat9vFZxizPSW7Uhq7hqRLgTnynDIzz/UPLXf9ktPudwLGRIT/wCRir+P644Dod1MSxkZfdSLdcKHlwfaq8UqnkvCUdSNjfc9zOfuY342v+1NEqso8Z84nw7eErzKBflsOBzzwuM/tV9UNbuYwjHdGpIMtiO53ZxTEwcHz9q609QnaIxlL4SO9wmGvjOOCsdKl4AjBR+U80XUhxKMocyDMbj5Qyfyt0XnPx7GOlqAwYGL+lq2lgLtkvn7uCs4aP2XZaZpN19VQ+m2BG8ogq0LjyGepevHTJSN2+uN15a5sqm8/fz5OiJ2icto93HbCMUjDi4SrjxIdtTKrHD0PS1F3Ets80ybiJYVJLRPCe4we79ID/jKjGOoy1YRGoamKEV2S8uPN1XVjtu63aUdLTztlujHEJSCLZf/ALhzx/y/jork05NLCsia2kacn6e6RZkiXGWT73nFiDWPtY7T1WRGU4R2am3bqMeSyVakce0ri8YOtPTNWOnqSNbS9uWUowd+nbSMefp5pa482FM976dqR1NL6EfqxmURltfbI27ZCe7Tqy3jLV85eJpZVsQ1NX6o6m4uMiEmaSUmbN1PNSEk+LjfXmt2Sy0Zz21LbbuXJKndbd3FaXxVF4N3Gh9LURltjMSUYv6j701NsI4fB5vo+rDThpx09LSiRJhGTuv/ABC/dJvLJW+Nvz02xuLkRUoxSivQX09Y09fUISkkYIYCxCMeLApWkfOSrV9LvJacN9zIzJETcwSNmRwlOMVw+eqcvWZOk6cvdB9rCRGtzOTu3Ve7aVyhiwsvwjpTbmMNPS27nbdsbf5dzhWVcrJzz0sU9y28iykpRe7gH6n6lqbIzkP1ZRAjKVyIfpWVXtXwqWb/AJHqVo+lRlNuVQGmSf8ANxHi78VyLxmrXd+lS09XUdXuB0ljco4ZjdQja0Z5zVHgyjrz1NXV3acKhp27c7IR8rLHIiyaqwPB1vUpF1Hugu6Zw9pURqrVGz3W1XF8Yz8c7nZsf8TVdsH9Pui2HBSW/wBgo/PTXc+q3CGmBL6ZLYyVBbbtpld8uAY1fHU3u/qTV3MkEoL9mfgoDc4H4vjrY6FISbWUN9jqFu2MYx4lOVWrII5UPj+nXnqPZmnqSJjLUDmWLPxYeSs2V0D0+U4u6KSMWDv5yZD6auEqV3+HprV1mciWrKP4lJVRpK/UN1zb/vqAt+53wLGwqI3iLQc0A1YqfA/D830SZPah545cfehXjl+OOgy7nTJAxXJTLBZR8gWjfteDN3dPu/UYS0Y6WJJK90lZG5sCVDtDFf8Ax61I0pSUqrBFO1YhKWK+4N4X5wp9vxgDofRvWdrJprax2r7JbuFNr7isSPnjqC6kXcG4Ir+kIkq8820NX4o6FLU1V/Sh5Z24ecXmwMH+vW3Vwaemp89C3HU3zWqLcDbXPzzX2qz4vq13c9ujHudJWMiQK0m1p8Y4c5/o9cPAkSpktt4wXlwPgDL4zZh6p956nLUhdyrytvOPLZhvnxzjpXTVe/sc09Fp44AepdzLWKltYqtyaEVrn20uKw/0Kjd33jpu5lMN1ILS5u78Y/ShivslPttOepK43t/mgmAx7kykq9uM4sSNPUn+Ie4gxlpnucJISmixbx+9/wBugm/lKaaSe2iJL1OsEdOjBZbXjN56zpGGnJOD+nWdV2o6uzidh3GhPTgHEbqOat5uvGP9emvRrZe5KH9LHDeDmO1t8fZ4s6l6OnOUDTE1ZZo3ZHHEX7X/AEfjqz/CnckI6hPdviSDT3S45/QS2+c4+b6jbiSm9zds6nUCWjKZDbcyO2LT7q2tcIueTlOeuf77t4wlLc0bRql5r5u3ODHnnB1R0O9262yaMVFp5H3VE/0q8P8ATPXJEe4lOMhjLahWY4/m5VeeTCXfSxp8+vXPkTTal4iXe9jPRgRY2UUv3yPwXY4a4+6StDvpaeYuz7vHPH6a8HI8+eum7z1iGqRYiz2om7BXMpRzc7efmsPULQ161bS4iYcYP3/8/t1RUWU3K7iedzrjHCrtblf66G5X9y2688eBaHeQ3AZKtvFmROX8WXefjq96p3ejIlOMbJ7WlxACkKiOXNt8+fEXR1WTZErhw20+MgHPPRrobTk5JqqLHqXfaM43p3+giwTFj+o9qsvtfBH94W2cq2bY8nJ/9GL+OOidkstXZHYMquz/ADGaZDT9/m+eB/1LT+nKUKhZkrdFlYWjdSj9l+avPTc/QWMYwk66kkZxliTWShKc8Yx+P+3VHW7vbEdTShqxym72vFWp96cjwYpbmmtEsYRb+WUWKeeavjnGOPPV7X77tZQjtG4RphIBvyksPD+kwefN4OpNx4Vi3Z9z20pA7tEfLco245jHd5q9mK5zXR+67ban0dSGorzBCvF7X7nnPHinqbPU003R+pGItsoRQVsr3K425x/frNHS05IutBJFLLTli/wJwHw8dBqwNnSa+saUYw14ktvMoKMN5XslQrgstD46Y0+wNKLqaEiWm2sv0sEjeIcQS1oofJ5EvT4bL1IsNUj4Zphpf1FGANxXP56ZO5GBMSO7fHdF/QGMhV3mq+/y23KIyntT3gfS/T5aiQlqwdKVu6IXpsReMMXnir++Ot/4a7s1purpRNQikIupEKrJOMM0bU90vNuL2he9hJ0LJbdui/qinsgLhXKqeL4zjM7+DtaJLbe2UojFAtqsX8+T7389XlDVn8Hqyi/kp1+7OZzUe7VX1/P7lXW9LIz3SnDSjKcyP08pK1s3EfbStjj8vU3uO2w/T3fT0rurWS5mm3LFobeMnz11+rIr302I3iOZZsqs+butv9eX0Yy08RmMGFYf0khErCWF+eb89eV8Lr9qqYytccG0tPR+nGWp/iSdu3TGmKRs3P8AKylQhmxx0tpu+f09RIaZIXT/AExhHlkErZo1lpx8VW+prkNKe2RBgEcm5eR/S1jniqTPKjhpaU9rN1tVT9INU+Cy6oRsPwg9dvGC6e5YwKwdHTlOLH6m2traRw3mJIu0PNOLOXoPf97LbQ6RFL2nFhWIkSPj4uq6319SFlaGcLu3tl7gaocsbx8/OGtftdT6W6DGJvI7IxPcJYhbcc1x/K9ahtyTqzTW9Mn9FkrKMHbIcCV4jwlYs8c8WIaeldbVzdRJH9aG3/e3z1tp6utLbGRqSiAjAoi/y37HCr+9N46H3XcagAmoI2ZaDjigMbnD/autRSG5KpMOem3mm9ovLk8tUnjH989bnYsW2ZExfs4u6u3j7/d6N6Hq6N3qRa97KO22Qnyntqx+/wDW0u6lUpYqrY5p+M1H7p/X46xoaltpo2npQG5yVHDGQjFfKfPN15wfNdlpfQTjU3EoOP01W2VybldpVFY6juqGHTdzj9T5cHH5L/18k0u4EyF8O5TPjLj8P9uVwJw3NOzbQ7Z3DgXGaLX+vinq0+mx+j9Y3BuYyUTIeLLcfzf356hR7n3NAAc28cfF8fH9qDp3ufVSYRzX+Yt4rzx/m/7J1k19SU4y3YLP8PsG46hF05RluUGWUY+3JLmXPwPnqX3v8OOrp6k3bpphkRzmUW8V8Vnl+M7qfomx057lj7DYgqyzzZScf7X1P7D1baTUaqUXDL2okjbXBzgefthJXf8AH+/M54W13efz+5xcv4f1HI6Yfv8A9T/Tr3qq952r/LH/APuXHjjV5r/v1nVLOjtJ+6/kuH8F6+909TTnCayLjKLF9oxCODMd+XlUsydQtHsyJepIYiBCUU+aeLLbPyW+Xr756pDT1N8IGnvqpTkXGBnDktvxeOcefkvrHpVT1tOCrFIjfkfdKPuDaJHEubeMdc+opRrJ0akaWBOeizhuFi+SHuU2eDaffFJl601dDUNIduPcYV8/fLmrfkDjjNLvJwiWHtvNtSsrEi9xka/69O6Pex+kaU4r7t0ZGFfiWT28/OL6aMc0yO9pdxWc927KOpTdOMnjjgRcfe+mvVvSNTc8SQ3ScDWDJl/Cr5zWBr1DSkSjrYRTdUs87qI1Zi/nx0fuvWDUP803FEadpSbpDTV8LzeTp0VctSlSOa+nKBUkRxQ54zyFfj88dW5Q7b6EHd7qkSiWTycR5PzfHPzYPoMo7oxJW/qCndfA+D7/ABePHS3bdlqcylCOaqUvdzwHzXL4+3TUNJKTqwXcaYV+rj3ZpqhKxhqjIUHGOt5aekSlI02VNy+pIk2HP6D3XWbcHHRJdpp4XUZOSoRI+bH3KkW+c8PPQu50oht+ksn+fU1WhUd3tq8UVTjPiuiHAR7YlHdDSZxcDZeOUqMT5o5rqXER2sY5xtIjKsvBFz+fv9uqGn65OEPpe2YXW2PC80pY1fD8PS/buo6kYk1kyMbkRcPtEbx/9dCycXO3u4KnpPqhp6DGejIZO4kG29sbR+Y1lD56Do6+pOiEdK6ksqHcH6r2Evs/k6V9R9JdKTcgVkDtSVFD4tv5fvbnrzte01Ztnuv9MtRVb9pRlk/pKjeEPI9FCJQvci12Gmu6W3TlslGOIyoXLgSqvyeXOetexIVtuG3yFKnK/qawBTdPIYtLtexlCc4s5KmYFF3WWV7Y+bVXLZ0xrahUiAIfrkRSMLeItDKfxEoeaowyj4kpsp973V6OtujJlGE9uqqiJivJgquKfg65f0bvvpz0p3iEhf8A4uJH7xU/fq53fqL/AMPKMlU05xjGUQqLGhnIzNpQj48qc8d2ep7a69v9G0098ZcSVP8AJy/NG/M+0arcai2sRuyw8PjisrjD+/K9x27J2/8ADmoSntkq3cF4pzVbcSrj7dMfwd/EUNTT+jO/qxjQud5HJ5MhyZsLvpTuNXfGMoxjCZwwP1F0R1KoVrEvN5GyXXzi/T9T4XXlpzVVx5+Yd+Np7qSjCFx2lu73QXHh303WT8JXmha3qhHTJe0v9JGBfnMgjhHFN2Vnx1tD1DcSeSn2Suwk7lKd20qruQfAGA6GnAkjW492MkjlpvYuYYuDmqcV0Sj4FoyvIv3ujZku/d7EwRplQEUorzVfjpKXdRR3urYJEa2nHm+Mjg+OLw93Wi3IRgWbtnuCsgwQ1IFVzZyZx0pDtpSYjU4yqpacs03YhTwZw4MJ0tHRuVcGstHR9taqNDUlkZqwDTKla5k14+3VfW7GcdEk6kzTZpZELuINLMoryNIfjqd6r2WnD6e3UFq6u9qSxaV44/P9RynqTAsmXgbz8pklRm1Strxx0LMrlUovBudrIjuH+ZiVHcvPxCXx9+PHQ2coSpjpWea2+clSB3DX3yfuj22nJkjDc5PbMwbbzYvx5xxV3053cWKBKRICsUUh5JXlDm8V+AlG08Fvuu5046Pt/W6lxNtBGixqWfdeSr/a+psu6hE3EDdKse8i7Ua/FXm/D+83t9fUSycZU/pS3cr4QpP9znq+6uidtOj3+xiBYA1IU8PigvB1n4ksadLkk9v38WYyPPh+485s24/p+9zv2H0I7IM2LPfI4Ruiqqg/2+b65mfd3RKIItmbVv54/b+/XSdx3uidtIb3srD2hACqK5OXPy11ujE1U1NMW7PunEvcCO7Htsx82XnNF1dZzTPSY6mnqTJRJRIS3of4gjiObuLlaKsaeDno9ye4HFZUMfF0mArhx/Smf+K4090S6KPGcDj9s1+OKycfD34g1YS5T4OU1u5YSY1wvGgJzeG+s6+nemenaLpm/eSuQjIOJJwz4rj7V1nT9jLw/KMviY18v5X8j8NfuokSB9OMTm7y8t3nPx1I09GcdSfcM2ckz+q04rC0Zu/tx8okZas/ZrMas2mqPPKm3L1R9K0khqaOob4zKk8PLwlP+nSSgmz0PiW9mCPq6UGZgqg20llmEjlz4vrfvdOcYSTU08t4AZAN85815yvT3fejTlc43R45uJZK7+1/H7cIZRhLSnCepp77JKxaY1SX/mK5/GOp01z1fL9s5dNyhC2gnp/cx1dA3qShJldDGUXwWAZRx8HjqL3GpMjJjs0xjIoAa4r/ADDivkpr5627bsmU3/E26d2NXfxRZb+/B4627vswdhqOoG63YC/tdmIh5460ZJrBoyhFuW78mdt6nOOm6b/iNrGwUlVFWc8n/UvpMkscQtZGZW592Oa/5rfzjoml3ECV7QkO64/N3nwn/l/DXbdzoxiKupIFy+2Kv9D45eeeihoy07tMTjcdS80I7IjmQpkEi/t8n3qt30oTuV/T/VOpMlvjB5jmgp+whiDr+vyiS+nUYzysTLjFv+xR9uuv9N9J09Mhuj/iTIstxclltlZmRwSoaXN8dUjBy4NJwbTOf/4OIsKUDBLEZeaYxRk8FEjoun6RNiMk07Sokal+l3YMoHmSGXPPXY63ZEYPg3YkufdVyi7cYP5MUGeuJmShLZyLij9TitsNyzfmUrrJnrOLXIznHqVtH06EK3TZpF907ktXjirw5qSXz56x0zFMl2spMZ4zxvldyePbFl48gKMI6kpbZbobiVG69Se0VqRgusRMfjrx9X0YRITs2Mh0QlfhjtTBVZXOP2RaRFu13UH1NLT+ntcA3S7X3HMRM+4r/Mr4ydI9x3UtNjEiMoyGMf8ALi+G7bQZXbX3KBq+vi3CGouRSSLxVhLB/wBPHU7/APKp6cDbp5GQLJ/mq90eHHC8dBakuKJrTcuP6HfWPUIJInQbMQjfNVXms/PjyKnXM9pOug916rLWnKU6t+Cuhmv1736dJaenufLG7JpUyr2/cunqR1DmMh/7ddh6n6n22pqRNBY/VJb4Sg7SeNsojgu6w8hgwvz57s6Hrd+m1g1KLYnXT+pvR1tHffeSx/Yq0XLFH0nWnOdf4Ry02krxmN5jt2v4u6xZtoSjGQ7d8VUleJSjcU1MNI/qr+ueuK9M9f7maG61sFM8ZpsrF2j89U+19Y7k2ygRatMr9gz4z/16+Y7yVf7DLRlFYV/Yuz0t0SIXtcCyCIOWE+Y3/wDzkvyAXRybot1mVBP5CUd22fAYz9sHSHbfxPKFfUhabmLT7WZSmaSnzwv36D2/rmmXCXug7SSwqSRWjd8W8UZecWly8vf/AAEdy5/YqaTFlcoGrEWMphwuMiEqtRsD2+cdL+p9murL6OoXtxHLeTOC+ecSAxfyxH1TThCDFJzdxYyUgfpuX6rp4bC8fPS3dacJx3bdyqVGVKOd2LiFr+ov8dK2kXWoqyJaHeamnRt3UBmNuMUX4xV/Cea6N3PrH19aM5DBIkY1EY7Ra9qh8GHk/brTU0ZxBkmpE/z848bso0lC4fD1mn2OSpValSSxbCkxLK0oeaM2tS4Fco3aA6rJLqGqX4WwxYlREHzkzy89aSu6cPn3CVaP5xXnw9A1dHVjOjTlKhcCIX84vH/brDX3SCRLdms55AHFv/n7jkO9voUXtNRiNtGV/wCZxjPx5Q56J2vaTn7MNA3Y1WBKcvGP289H7fsUhJ+p+kuTmvde13LXPNV4vD1zsu7SeMxLMeTP+3W22JWpLivydd6Zo6dyZyCtwi5s4qPFc+H756lR7gZJUfvt8F4xw5x9uoej3XvUWnnF/wD30/2OkmY1ZkW//vrdm+rLx0H1KMvWWPtpx8b/APQlR1nSnc6EmSmrEGsJkx17021Df/Lpf4lrtvS9TTmyNaMJUP6Xb+FMnzkzfVXV7vuiRvnoyiv8kJwkHN+/EjxZ+32vT9M2mYxL9ol4z+Kt/wCvQfoRZVhaoWzA0e5q+ef79S7ZWdW+Ip3HebozGepK8bSMIBZkV3N5eH5+Oua7P0kJf+5owkcQlulLa0XfjzxXzzXXXTglbpc/utteZBL+tcnQY9tYmxPF/D+1l+cL0r14vDF3R4J2n6d2kAb7iRQH+HHTVPa/rYkq+1+fv0KPZaNTjDS14XHDrxs3PF7ZNmH/AMermroJIQlZ7fayLQ4vi7OD7/fr3X0txUh8KXkarH/0eemepawTno6clwjme40tQiGho9vDTaHV1BtZXkE2uc2mOoPd+h6sqlra268ACjRyfylcWdd9LsiUA2ypu7jdV4ZODOMdIanoO9uWrMwR9kdri+VUv8Bw5bOl7Qm4OKqJzE/SO2hMlq75QWMlZCTHO0r3NZLf6Zer/efxZ28tSJcoj/MO1Hm1G5ZvKtXk4o+l/CWgf+2yv+aU5DzbcT2mfgz9uhn8N9vu/wD1QVlxIPim80/NpR/oV8RtVXz5E3oN/MxTsZ63cY0QnHMJRlOtJErBKQhQ5r/NzTaXdaOvoasZb9DehLZCbOhKBKoijV2/6dXJ/wAP9rAa0NCU68zoXn4aMGc89P6fpEi9n04QjkIvi0qttnGMHjnpZ6ifCv34DR0EvM+ca/Ydzqy9umxiURwRIxHOMyKf64/A32/8G6zU3UhRldsnzXK/L13BrSEgaj5VeLD71T4rzb+evOw0GcW9QvG6yVxMY2sV5x9sZK6HbPnaVUV4HIS/hgj/AO9Kq/yijV14DHjnn8dL/wD43pcfUnK1bkhis4ipz5vH567LW7OMjN/GFKfbwMfHyNV+z0Pte1juuUY4/Tu939hC7Hndz1HfrSdPH0NUmzl4/wAI6E9v+FMpL2ylcjFlomeCgrzfU6H8DSlrzj9WOlpFsJat2l+2Lti1KvtWHr6Hp9pWTN52MqX5xeeFwPnoke2dTBbAp2sau0AJRM1kov8A06vHV1I9bGccHzLv/wCB9Qr6L9Tjf/y8Z+U5xV0eemo/wjowkLOU4LHkItfzV93NWeT89fR+x0pwjqRlCIMSoOFZVG7u4tqfP9ugd1OMdK5O2US0Jkgj8NBbTmjGT8CevNIzwcbL0jTnKRp6eyI+2KykG4ur2lj+Oj6fpcYxR9tHJu5+wDXn/Tro5MZVuasNubt4q1Dglf584OhaulpsJRg6MmVFFtuSpOEybsNF8lHUXrTbE6nOf+haciE1Ults+Xa3Sqch+es0fQ9FGoz/AFWpI/SVeaozmm/79dZpf8PBTazrK1hdoQPvRb9+vZeoaM1ohY7pCbcmT4o5PL+bxnr6i5Zmzne19L0zT2yI2FD5u8rwcLm/B1ppeiRjk1J+4siS4znCj8c+Ss9dJCMV/wD1xiBZcpBf+q5+c44vryGjBlbcVuhovnP6dyX9/jrL4jUq6A6fMTl4em6mrHaa+2lRlGlbPuK7b/pXnrXt/wCG+6jnT1SUzHAjw854Lz8lX567U9P0pRH6kr2ko1Eq6tB5S8Hz++PJaBPiQ1f6yk4xTuoLvnl810z15/4+/uHYrujk9D+He43U91DYZ2sdSl2m6imJI90bjnH3rrb1n+FtTV1SUdbTJ0KBKo3n9eHGHx+OukNAi3LW04jzWRA/a/BX4/bbR1oS51LK8n3+b582W8Pz0i+LlfeiLFQTujkIfw73Ug05a2lGPtuDrA35w1Zn+vRofwPKN5k7b4gSJXxSS+Lvk/p11WoaUklKRjIxVyPykWOEeHPl8b9voTalGemm7CyTORq3jyHJbhvroh8TDKTLxemcbp/wnAHcarKMjdIqgQwVuuRz5wnT/efw526yK1oRc7Rxxxe0twyA+X466ufbzYtJIEAjLcxVKQlZT+9V0v2zKTtm6UmNf4tRGzjagbeEz4+abftI+JROBy8/Te1Gq21QkpZEM3n56zq/rejaa3J0xasZREx5Kaes6G6Hig3Ab0tUrdcmXBdSLcfpcBQefPUrV9RYiXtARu6KLarjx89e9Z15NbkmebLoH7fuJFyurAB9wq80+M/3+3Q9H1Ri3HGSvBhj4E/5X+3y9edZ1VwUeDS7vBmv/ETHMBZWplqm3y8CFfY46jnq/daqn1JtP+akWuH4sP6/nrOs6vHhB3NvJR7HvdeJ7waYoyRqWfiv/Pjp/V9VSRvmykGSOKiBRe2rqm8+fPOdZ0W2isXRrq91KWJzndtF+Grz4Kb4V3eM9MndwuuQ2tZtZMeXA8lvNo5zWdZ0JSabKydMTnrwkRZxUTOcjKsHFR3LjxZ+etdHvI0o7gYnMi13EbxkXd81R9nrOs6MHbF4lQbU1INGpujKDP8AT/N5BzV5jl+X79Jy77RGZSjnmTkWvjwV+32LzrOk1NWUXgSWpJcHmt6jpxZWRbzEY3QWXfO5lH/TOOkdb1iVjplQ3cYMq4qq/Vu56zrOkepKXLJy1JM3fVo+0pkeN15y5vmuX+nx0T/1BlpzlFRJwMYpST+/jPydZ1nTRbd56DKbeBnsO6f+G7olFvT047aQ27pxFxhMn3oxXUrtdUlRXtqw8t0Vf7n7/wBes6zpG24r31Yrk8BZyZSqXiL7SqaLRayeK6zW7kcyqIRsofA8Vxmvj9+s6zrKTXAN7XASXeouK24xRh44iWf9vv0J1WU+AmANBwfPh4+3nrOs6HKti722Elqzg03TTRt/avhDj9/ls/fd5bEOYxKsj9m/01d/2r46zrOk3Pg2+XFmkO71Gkfe1dKZfcZ+K4+K8Y6c0PU3U0pGqEiSRHiuM4/VmjP56zrOqJUrQVOSBpDdLFtOI4ZVG83gwW/mvwnJubYDRjNjhqxp4+PnHHWdZ1mklZNzbN9AiBOVpT9qwcUXefP2+/W0+5oIbljeIfGDNvGacffrOs6RxTA5OwnbaomZMWpZS8RRtrPEgT8fHTJCoji4ubv3FlmMWXz56zrOk2oaLBnYS8Fnyp171nWdT7KJtq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24000" y="713295"/>
            <a:ext cx="4225925" cy="2011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hlinkClick r:id="rId6"/>
              </a:rPr>
              <a:t>Smart...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36" name="Picture 12" descr="https://encrypted-tbn3.gstatic.com/images?q=tbn:ANd9GcQoFFrgxAH6_WhcYIg6um9QdrG6NGM5t2_jsY4MC-gsrh2ymBT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3875" y="5010165"/>
            <a:ext cx="1920875" cy="120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 took an interest in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can breed animals for specific characteristics. Darwin called this process </a:t>
            </a:r>
            <a:r>
              <a:rPr lang="en-US" dirty="0" smtClean="0">
                <a:solidFill>
                  <a:srgbClr val="FF0000"/>
                </a:solidFill>
              </a:rPr>
              <a:t>Artificial Selection</a:t>
            </a:r>
          </a:p>
          <a:p>
            <a:r>
              <a:rPr lang="en-US" dirty="0" smtClean="0">
                <a:hlinkClick r:id="rId2"/>
              </a:rPr>
              <a:t>foxes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981450" cy="31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Jean Baptiste Lamarck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inheritance </a:t>
            </a:r>
            <a:r>
              <a:rPr lang="en-US" dirty="0"/>
              <a:t>of acquired characteristics</a:t>
            </a:r>
          </a:p>
        </p:txBody>
      </p:sp>
      <p:pic>
        <p:nvPicPr>
          <p:cNvPr id="2050" name="Picture 2" descr="Giraffe neck ex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512971" cy="314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marck's arrow of complex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96" y="6019800"/>
            <a:ext cx="45624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marck vs. Darw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013"/>
            <a:ext cx="5148511" cy="25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Microevolution</a:t>
            </a:r>
            <a:r>
              <a:rPr lang="en-US" dirty="0" smtClean="0"/>
              <a:t> is the change in allele frequencies that occur over time within a population</a:t>
            </a:r>
            <a:endParaRPr lang="en-US" dirty="0"/>
          </a:p>
        </p:txBody>
      </p:sp>
      <p:pic>
        <p:nvPicPr>
          <p:cNvPr id="23554" name="Picture 2" descr="http://www.geo.arizona.edu/Antevs/nats104/ArtifSelcDevl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564" y="1828800"/>
            <a:ext cx="3317511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17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Macro</a:t>
            </a:r>
            <a:r>
              <a:rPr lang="en-US" dirty="0" smtClean="0"/>
              <a:t>evolution refers to major evolutionary changes over time, the origin of new types of organisms from previously existing, but different, ancestral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evolution.berkeley.edu/evolibrary/images/evo/mustard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78216" cy="392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78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Tentative/ testable statement made about 2 or more variables based on prior knowledge and observation.</a:t>
            </a:r>
            <a:endParaRPr lang="en-US" dirty="0"/>
          </a:p>
        </p:txBody>
      </p:sp>
      <p:pic>
        <p:nvPicPr>
          <p:cNvPr id="1026" name="Picture 2" descr="http://capewest.ca/Cartoon_hypoth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7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A theory in science is a broad explanation that has been scientifically tested a supported. Like most scientific theories, evolutionary theory keeps developing and expanding.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19400"/>
            <a:ext cx="4648200" cy="382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Darwin was  a naturalist on a ship called the </a:t>
            </a:r>
            <a:r>
              <a:rPr lang="en-US" i="1" dirty="0" smtClean="0"/>
              <a:t>Beagle</a:t>
            </a:r>
            <a:r>
              <a:rPr lang="en-US" dirty="0" smtClean="0"/>
              <a:t>. He collected specimens and observed patterns among animals on different islands.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70767"/>
            <a:ext cx="5753100" cy="351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Darwin observed </a:t>
            </a:r>
          </a:p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hat finches </a:t>
            </a:r>
          </a:p>
          <a:p>
            <a:pPr>
              <a:buNone/>
            </a:pPr>
            <a:r>
              <a:rPr lang="en-US" dirty="0" smtClean="0"/>
              <a:t>adapted by </a:t>
            </a:r>
          </a:p>
          <a:p>
            <a:pPr>
              <a:buNone/>
            </a:pPr>
            <a:r>
              <a:rPr lang="en-US" dirty="0" smtClean="0"/>
              <a:t>having beaks</a:t>
            </a:r>
          </a:p>
          <a:p>
            <a:pPr>
              <a:buNone/>
            </a:pPr>
            <a:r>
              <a:rPr lang="en-US" dirty="0" smtClean="0"/>
              <a:t>that are specific</a:t>
            </a:r>
          </a:p>
          <a:p>
            <a:pPr>
              <a:buNone/>
            </a:pPr>
            <a:r>
              <a:rPr lang="en-US" dirty="0" smtClean="0"/>
              <a:t>to the type of food</a:t>
            </a:r>
          </a:p>
          <a:p>
            <a:pPr>
              <a:buNone/>
            </a:pPr>
            <a:r>
              <a:rPr lang="en-US" dirty="0" smtClean="0"/>
              <a:t>they eat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23455"/>
            <a:ext cx="5562600" cy="47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by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Darwin’s explanation is often called the </a:t>
            </a:r>
            <a:r>
              <a:rPr lang="en-US" i="1" dirty="0" smtClean="0"/>
              <a:t>theory of evolution</a:t>
            </a:r>
            <a:r>
              <a:rPr lang="en-US" dirty="0" smtClean="0"/>
              <a:t>. It predicts </a:t>
            </a:r>
            <a:r>
              <a:rPr lang="en-US" dirty="0" smtClean="0">
                <a:solidFill>
                  <a:srgbClr val="FF0000"/>
                </a:solidFill>
              </a:rPr>
              <a:t>that over time, the number of individuals that carry advantageous traits will increase in a population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Natural Selection is </a:t>
            </a:r>
          </a:p>
          <a:p>
            <a:pPr>
              <a:buNone/>
            </a:pPr>
            <a:r>
              <a:rPr lang="en-US" dirty="0" smtClean="0"/>
              <a:t>Also know as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Survival of the fittest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b="1" dirty="0" smtClean="0"/>
              <a:t>Overproduction: </a:t>
            </a:r>
            <a:r>
              <a:rPr lang="en-US" dirty="0" smtClean="0"/>
              <a:t>Every population is capable of producing more offspring than can possibly survive.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5400" y="-12039600"/>
            <a:ext cx="94742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81400" y="3200400"/>
            <a:ext cx="4419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 Variation: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exists within every population. Much of this variations in the form of inherited traits.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03398"/>
            <a:ext cx="4724400" cy="36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Selection: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given environment, having a particular trait can make individual more or less likely to survive and have successful offspring. So some individuals leave more offspring than others.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52825"/>
            <a:ext cx="3305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331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Evolution</vt:lpstr>
      <vt:lpstr>Hypothesis </vt:lpstr>
      <vt:lpstr>Theory</vt:lpstr>
      <vt:lpstr>Darwin</vt:lpstr>
      <vt:lpstr>Darwin’s observations</vt:lpstr>
      <vt:lpstr>Evolution by Natural Selection</vt:lpstr>
      <vt:lpstr>Steps of Natural Selection</vt:lpstr>
      <vt:lpstr>2.  Variation:</vt:lpstr>
      <vt:lpstr>3. Selection:</vt:lpstr>
      <vt:lpstr>4. Adaptation  </vt:lpstr>
      <vt:lpstr>Darwin took an interest in breeding</vt:lpstr>
      <vt:lpstr> Jean Baptiste Lamarck </vt:lpstr>
      <vt:lpstr>Microevolution</vt:lpstr>
      <vt:lpstr>Macroevolution</vt:lpstr>
    </vt:vector>
  </TitlesOfParts>
  <Company>Barrow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ahs-lab2175</dc:creator>
  <cp:lastModifiedBy>Cameron O'Reilly</cp:lastModifiedBy>
  <cp:revision>20</cp:revision>
  <dcterms:created xsi:type="dcterms:W3CDTF">2014-10-24T16:14:32Z</dcterms:created>
  <dcterms:modified xsi:type="dcterms:W3CDTF">2018-04-12T13:01:48Z</dcterms:modified>
</cp:coreProperties>
</file>